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61" r:id="rId3"/>
    <p:sldId id="258" r:id="rId4"/>
    <p:sldId id="257" r:id="rId5"/>
    <p:sldId id="269" r:id="rId6"/>
    <p:sldId id="264" r:id="rId7"/>
    <p:sldId id="265" r:id="rId8"/>
    <p:sldId id="260" r:id="rId9"/>
    <p:sldId id="266" r:id="rId10"/>
    <p:sldId id="267" r:id="rId11"/>
    <p:sldId id="268" r:id="rId12"/>
    <p:sldId id="278" r:id="rId13"/>
    <p:sldId id="279" r:id="rId14"/>
    <p:sldId id="280" r:id="rId15"/>
    <p:sldId id="281" r:id="rId16"/>
    <p:sldId id="282" r:id="rId17"/>
    <p:sldId id="283" r:id="rId18"/>
    <p:sldId id="284" r:id="rId19"/>
    <p:sldId id="285" r:id="rId20"/>
    <p:sldId id="286" r:id="rId21"/>
    <p:sldId id="287" r:id="rId22"/>
    <p:sldId id="288" r:id="rId23"/>
    <p:sldId id="289" r:id="rId24"/>
    <p:sldId id="259" r:id="rId25"/>
    <p:sldId id="270" r:id="rId26"/>
    <p:sldId id="271" r:id="rId27"/>
    <p:sldId id="272" r:id="rId28"/>
    <p:sldId id="273" r:id="rId29"/>
    <p:sldId id="290" r:id="rId30"/>
    <p:sldId id="274" r:id="rId31"/>
    <p:sldId id="275" r:id="rId32"/>
    <p:sldId id="276" r:id="rId33"/>
    <p:sldId id="277" r:id="rId34"/>
    <p:sldId id="291" r:id="rId35"/>
    <p:sldId id="263"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sorterViewPr>
    <p:cViewPr>
      <p:scale>
        <a:sx n="100" d="100"/>
        <a:sy n="100" d="100"/>
      </p:scale>
      <p:origin x="0" y="-824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joshxavierchester\Documents\Somaliland\HGH\Nursing\Fundamental%20Training\Report\Survey%20Pie%20Chart.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Book19"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file:///\\Users\joshxavierchester\Documents\Somaliland\HGH\Nursing\Fundamental%20Training\Report\Survey%20Pie%20Chart.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joshxavierchester\Documents\Somaliland\HGH\Nursing\Fundamental%20Training\Report\Survey%20Pie%20Char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joshxavierchester\Documents\Somaliland\HGH\Nursing\Fundamental%20Training\Report\Survey%20Pie%20Char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joshxavierchester\Documents\Somaliland\HGH\Nursing\Fundamental%20Training\Report\Survey%20Pie%20Chart.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Users\joshxavierchester\Documents\Somaliland\HGH\Nursing\Fundamental%20Training\Report\Survey%20Pie%20Chart.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Users\joshxavierchester\Documents\Somaliland\HGH\Nursing\Fundamental%20Training\Report\Survey%20Pie%20Chart.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Users\mac\Desktop\Umulkhayr%20Folder\Occupation\Taiwan%20\Book1.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Users\joshxavierchester\Documents\Somaliland\HGH\Nursing\Fundamental%20Training\Report\HGH%20Wards%20Nurses'%20Mark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1.     Age </c:v>
                </c:pt>
              </c:strCache>
            </c:strRef>
          </c:tx>
          <c:dPt>
            <c:idx val="0"/>
            <c:bubble3D val="0"/>
            <c:spPr>
              <a:solidFill>
                <a:schemeClr val="accent1"/>
              </a:solidFill>
              <a:ln>
                <a:noFill/>
              </a:ln>
              <a:effectLst>
                <a:outerShdw blurRad="317500" algn="ctr" rotWithShape="0">
                  <a:prstClr val="black">
                    <a:alpha val="25000"/>
                  </a:prstClr>
                </a:outerShdw>
              </a:effectLst>
            </c:spPr>
            <c:extLst xmlns:c16r2="http://schemas.microsoft.com/office/drawing/2015/06/chart">
              <c:ext xmlns:c16="http://schemas.microsoft.com/office/drawing/2014/chart" uri="{C3380CC4-5D6E-409C-BE32-E72D297353CC}">
                <c16:uniqueId val="{00000001-5155-1C42-8043-F4694CDDFA69}"/>
              </c:ext>
            </c:extLst>
          </c:dPt>
          <c:dPt>
            <c:idx val="1"/>
            <c:bubble3D val="0"/>
            <c:spPr>
              <a:solidFill>
                <a:schemeClr val="accent2"/>
              </a:solidFill>
              <a:ln>
                <a:noFill/>
              </a:ln>
              <a:effectLst>
                <a:outerShdw blurRad="317500" algn="ctr" rotWithShape="0">
                  <a:prstClr val="black">
                    <a:alpha val="25000"/>
                  </a:prstClr>
                </a:outerShdw>
              </a:effectLst>
            </c:spPr>
            <c:extLst xmlns:c16r2="http://schemas.microsoft.com/office/drawing/2015/06/chart">
              <c:ext xmlns:c16="http://schemas.microsoft.com/office/drawing/2014/chart" uri="{C3380CC4-5D6E-409C-BE32-E72D297353CC}">
                <c16:uniqueId val="{00000003-5155-1C42-8043-F4694CDDFA69}"/>
              </c:ext>
            </c:extLst>
          </c:dPt>
          <c:dPt>
            <c:idx val="2"/>
            <c:bubble3D val="0"/>
            <c:spPr>
              <a:solidFill>
                <a:schemeClr val="accent3"/>
              </a:solidFill>
              <a:ln>
                <a:noFill/>
              </a:ln>
              <a:effectLst>
                <a:outerShdw blurRad="317500" algn="ctr" rotWithShape="0">
                  <a:prstClr val="black">
                    <a:alpha val="25000"/>
                  </a:prstClr>
                </a:outerShdw>
              </a:effectLst>
            </c:spPr>
            <c:extLst xmlns:c16r2="http://schemas.microsoft.com/office/drawing/2015/06/chart">
              <c:ext xmlns:c16="http://schemas.microsoft.com/office/drawing/2014/chart" uri="{C3380CC4-5D6E-409C-BE32-E72D297353CC}">
                <c16:uniqueId val="{00000005-5155-1C42-8043-F4694CDDFA69}"/>
              </c:ext>
            </c:extLst>
          </c:dPt>
          <c:dPt>
            <c:idx val="3"/>
            <c:bubble3D val="0"/>
            <c:spPr>
              <a:solidFill>
                <a:schemeClr val="accent4"/>
              </a:solidFill>
              <a:ln>
                <a:noFill/>
              </a:ln>
              <a:effectLst>
                <a:outerShdw blurRad="317500" algn="ctr" rotWithShape="0">
                  <a:prstClr val="black">
                    <a:alpha val="25000"/>
                  </a:prstClr>
                </a:outerShdw>
              </a:effectLst>
            </c:spPr>
            <c:extLst xmlns:c16r2="http://schemas.microsoft.com/office/drawing/2015/06/chart">
              <c:ext xmlns:c16="http://schemas.microsoft.com/office/drawing/2014/chart" uri="{C3380CC4-5D6E-409C-BE32-E72D297353CC}">
                <c16:uniqueId val="{00000007-5155-1C42-8043-F4694CDDFA69}"/>
              </c:ext>
            </c:extLst>
          </c:dPt>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dk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Sheet1!$A$2:$A$5</c:f>
              <c:strCache>
                <c:ptCount val="4"/>
                <c:pt idx="0">
                  <c:v>a.     20-29 </c:v>
                </c:pt>
                <c:pt idx="1">
                  <c:v>b.     30-39</c:v>
                </c:pt>
                <c:pt idx="2">
                  <c:v>c.     40-49</c:v>
                </c:pt>
                <c:pt idx="3">
                  <c:v>d.     50-59</c:v>
                </c:pt>
              </c:strCache>
            </c:strRef>
          </c:cat>
          <c:val>
            <c:numRef>
              <c:f>Sheet1!$B$2:$B$5</c:f>
              <c:numCache>
                <c:formatCode>General</c:formatCode>
                <c:ptCount val="4"/>
                <c:pt idx="0">
                  <c:v>44</c:v>
                </c:pt>
                <c:pt idx="1">
                  <c:v>9</c:v>
                </c:pt>
                <c:pt idx="2">
                  <c:v>1</c:v>
                </c:pt>
                <c:pt idx="3">
                  <c:v>1</c:v>
                </c:pt>
              </c:numCache>
            </c:numRef>
          </c:val>
          <c:extLst xmlns:c16r2="http://schemas.microsoft.com/office/drawing/2015/06/chart">
            <c:ext xmlns:c16="http://schemas.microsoft.com/office/drawing/2014/chart" uri="{C3380CC4-5D6E-409C-BE32-E72D297353CC}">
              <c16:uniqueId val="{00000008-5155-1C42-8043-F4694CDDFA69}"/>
            </c:ext>
          </c:extLst>
        </c:ser>
        <c:ser>
          <c:idx val="1"/>
          <c:order val="1"/>
          <c:tx>
            <c:strRef>
              <c:f>Sheet1!$C$1</c:f>
              <c:strCache>
                <c:ptCount val="1"/>
              </c:strCache>
            </c:strRef>
          </c:tx>
          <c:dPt>
            <c:idx val="0"/>
            <c:bubble3D val="0"/>
            <c:spPr>
              <a:solidFill>
                <a:schemeClr val="accent1"/>
              </a:solidFill>
              <a:ln>
                <a:noFill/>
              </a:ln>
              <a:effectLst>
                <a:outerShdw blurRad="317500" algn="ctr" rotWithShape="0">
                  <a:prstClr val="black">
                    <a:alpha val="25000"/>
                  </a:prstClr>
                </a:outerShdw>
              </a:effectLst>
            </c:spPr>
            <c:extLst xmlns:c16r2="http://schemas.microsoft.com/office/drawing/2015/06/chart">
              <c:ext xmlns:c16="http://schemas.microsoft.com/office/drawing/2014/chart" uri="{C3380CC4-5D6E-409C-BE32-E72D297353CC}">
                <c16:uniqueId val="{0000000A-5155-1C42-8043-F4694CDDFA69}"/>
              </c:ext>
            </c:extLst>
          </c:dPt>
          <c:dPt>
            <c:idx val="1"/>
            <c:bubble3D val="0"/>
            <c:spPr>
              <a:solidFill>
                <a:schemeClr val="accent2"/>
              </a:solidFill>
              <a:ln>
                <a:noFill/>
              </a:ln>
              <a:effectLst>
                <a:outerShdw blurRad="317500" algn="ctr" rotWithShape="0">
                  <a:prstClr val="black">
                    <a:alpha val="25000"/>
                  </a:prstClr>
                </a:outerShdw>
              </a:effectLst>
            </c:spPr>
            <c:extLst xmlns:c16r2="http://schemas.microsoft.com/office/drawing/2015/06/chart">
              <c:ext xmlns:c16="http://schemas.microsoft.com/office/drawing/2014/chart" uri="{C3380CC4-5D6E-409C-BE32-E72D297353CC}">
                <c16:uniqueId val="{0000000C-5155-1C42-8043-F4694CDDFA69}"/>
              </c:ext>
            </c:extLst>
          </c:dPt>
          <c:dPt>
            <c:idx val="2"/>
            <c:bubble3D val="0"/>
            <c:spPr>
              <a:solidFill>
                <a:schemeClr val="accent3"/>
              </a:solidFill>
              <a:ln>
                <a:noFill/>
              </a:ln>
              <a:effectLst>
                <a:outerShdw blurRad="317500" algn="ctr" rotWithShape="0">
                  <a:prstClr val="black">
                    <a:alpha val="25000"/>
                  </a:prstClr>
                </a:outerShdw>
              </a:effectLst>
            </c:spPr>
            <c:extLst xmlns:c16r2="http://schemas.microsoft.com/office/drawing/2015/06/chart">
              <c:ext xmlns:c16="http://schemas.microsoft.com/office/drawing/2014/chart" uri="{C3380CC4-5D6E-409C-BE32-E72D297353CC}">
                <c16:uniqueId val="{0000000E-5155-1C42-8043-F4694CDDFA69}"/>
              </c:ext>
            </c:extLst>
          </c:dPt>
          <c:dPt>
            <c:idx val="3"/>
            <c:bubble3D val="0"/>
            <c:spPr>
              <a:solidFill>
                <a:schemeClr val="accent4"/>
              </a:solidFill>
              <a:ln>
                <a:noFill/>
              </a:ln>
              <a:effectLst>
                <a:outerShdw blurRad="317500" algn="ctr" rotWithShape="0">
                  <a:prstClr val="black">
                    <a:alpha val="25000"/>
                  </a:prstClr>
                </a:outerShdw>
              </a:effectLst>
            </c:spPr>
            <c:extLst xmlns:c16r2="http://schemas.microsoft.com/office/drawing/2015/06/chart">
              <c:ext xmlns:c16="http://schemas.microsoft.com/office/drawing/2014/chart" uri="{C3380CC4-5D6E-409C-BE32-E72D297353CC}">
                <c16:uniqueId val="{00000010-5155-1C42-8043-F4694CDDFA69}"/>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dk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Sheet1!$A$2:$A$5</c:f>
              <c:strCache>
                <c:ptCount val="4"/>
                <c:pt idx="0">
                  <c:v>a.     20-29 </c:v>
                </c:pt>
                <c:pt idx="1">
                  <c:v>b.     30-39</c:v>
                </c:pt>
                <c:pt idx="2">
                  <c:v>c.     40-49</c:v>
                </c:pt>
                <c:pt idx="3">
                  <c:v>d.     50-59</c:v>
                </c:pt>
              </c:strCache>
            </c:strRef>
          </c:cat>
          <c:val>
            <c:numRef>
              <c:f>Sheet1!$C$2:$C$5</c:f>
              <c:numCache>
                <c:formatCode>General</c:formatCode>
                <c:ptCount val="4"/>
                <c:pt idx="0">
                  <c:v>78</c:v>
                </c:pt>
                <c:pt idx="1">
                  <c:v>16</c:v>
                </c:pt>
                <c:pt idx="2">
                  <c:v>2</c:v>
                </c:pt>
                <c:pt idx="3">
                  <c:v>2</c:v>
                </c:pt>
              </c:numCache>
            </c:numRef>
          </c:val>
          <c:extLst xmlns:c16r2="http://schemas.microsoft.com/office/drawing/2015/06/chart">
            <c:ext xmlns:c16="http://schemas.microsoft.com/office/drawing/2014/chart" uri="{C3380CC4-5D6E-409C-BE32-E72D297353CC}">
              <c16:uniqueId val="{00000011-5155-1C42-8043-F4694CDDFA69}"/>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solidFill>
          <a:schemeClr val="lt1">
            <a:alpha val="78000"/>
          </a:schemeClr>
        </a:solid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 of Wards' Marks Range</c:v>
                </c:pt>
              </c:strCache>
            </c:strRef>
          </c:tx>
          <c:dPt>
            <c:idx val="0"/>
            <c:bubble3D val="0"/>
            <c:spPr>
              <a:solidFill>
                <a:schemeClr val="accent1"/>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1-2C33-0648-BD08-3E56B3EFF3F0}"/>
              </c:ext>
            </c:extLst>
          </c:dPt>
          <c:dPt>
            <c:idx val="1"/>
            <c:bubble3D val="0"/>
            <c:spPr>
              <a:solidFill>
                <a:schemeClr val="accent2"/>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3-2C33-0648-BD08-3E56B3EFF3F0}"/>
              </c:ext>
            </c:extLst>
          </c:dPt>
          <c:dPt>
            <c:idx val="2"/>
            <c:bubble3D val="0"/>
            <c:spPr>
              <a:solidFill>
                <a:schemeClr val="accent3"/>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5-2C33-0648-BD08-3E56B3EFF3F0}"/>
              </c:ext>
            </c:extLst>
          </c:dPt>
          <c:dPt>
            <c:idx val="3"/>
            <c:bubble3D val="0"/>
            <c:spPr>
              <a:solidFill>
                <a:schemeClr val="accent4"/>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7-2C33-0648-BD08-3E56B3EFF3F0}"/>
              </c:ext>
            </c:extLst>
          </c:dPt>
          <c:dPt>
            <c:idx val="4"/>
            <c:bubble3D val="0"/>
            <c:spPr>
              <a:solidFill>
                <a:schemeClr val="accent5"/>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9-2C33-0648-BD08-3E56B3EFF3F0}"/>
              </c:ext>
            </c:extLst>
          </c:dPt>
          <c:dPt>
            <c:idx val="5"/>
            <c:bubble3D val="0"/>
            <c:spPr>
              <a:solidFill>
                <a:schemeClr val="accent6"/>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B-2C33-0648-BD08-3E56B3EFF3F0}"/>
              </c:ext>
            </c:extLst>
          </c:dPt>
          <c:dPt>
            <c:idx val="6"/>
            <c:bubble3D val="0"/>
            <c:spPr>
              <a:solidFill>
                <a:schemeClr val="accent1">
                  <a:lumMod val="60000"/>
                </a:schemeClr>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D-2C33-0648-BD08-3E56B3EFF3F0}"/>
              </c:ext>
            </c:extLst>
          </c:dPt>
          <c:dLbls>
            <c:dLbl>
              <c:idx val="0"/>
              <c:tx>
                <c:rich>
                  <a:bodyPr/>
                  <a:lstStyle/>
                  <a:p>
                    <a:r>
                      <a:rPr lang="en-US" smtClean="0"/>
                      <a:t>0.9%</a:t>
                    </a:r>
                    <a:endParaRPr lang="en-US" dirty="0"/>
                  </a:p>
                </c:rich>
              </c:tx>
              <c:dLblPos val="ctr"/>
              <c:showLegendKey val="0"/>
              <c:showVal val="0"/>
              <c:showCatName val="0"/>
              <c:showSerName val="0"/>
              <c:showPercent val="1"/>
              <c:showBubbleSize val="0"/>
              <c:extLst>
                <c:ext xmlns:c15="http://schemas.microsoft.com/office/drawing/2012/chart" uri="{CE6537A1-D6FC-4f65-9D91-7224C49458BB}"/>
              </c:extLst>
            </c:dLbl>
            <c:dLbl>
              <c:idx val="6"/>
              <c:layout>
                <c:manualLayout>
                  <c:x val="1.2726419398513933E-2"/>
                  <c:y val="0.19613487897346166"/>
                </c:manualLayout>
              </c:layout>
              <c:dLblPos val="bestFit"/>
              <c:showLegendKey val="0"/>
              <c:showVal val="0"/>
              <c:showCatName val="0"/>
              <c:showSerName val="0"/>
              <c:showPercent val="1"/>
              <c:showBubbleSize val="0"/>
              <c:extLst>
                <c:ext xmlns:c15="http://schemas.microsoft.com/office/drawing/2012/chart" uri="{CE6537A1-D6FC-4f65-9D91-7224C49458BB}"/>
              </c:extLst>
            </c:dLbl>
            <c:spPr>
              <a:solidFill>
                <a:prstClr val="black"/>
              </a:solidFill>
              <a:ln>
                <a:solidFill>
                  <a:prstClr val="black"/>
                </a:solid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6r2="http://schemas.microsoft.com/office/drawing/2015/06/chart">
              <c:ext xmlns:c15="http://schemas.microsoft.com/office/drawing/2012/chart" uri="{CE6537A1-D6FC-4f65-9D91-7224C49458BB}"/>
            </c:extLst>
          </c:dLbls>
          <c:cat>
            <c:strRef>
              <c:f>Sheet1!$A$2:$A$8</c:f>
              <c:strCache>
                <c:ptCount val="7"/>
                <c:pt idx="0">
                  <c:v>0-10</c:v>
                </c:pt>
                <c:pt idx="1">
                  <c:v>20-Nov</c:v>
                </c:pt>
                <c:pt idx="2">
                  <c:v>21-30</c:v>
                </c:pt>
                <c:pt idx="3">
                  <c:v>31-40</c:v>
                </c:pt>
                <c:pt idx="4">
                  <c:v>41-50</c:v>
                </c:pt>
                <c:pt idx="5">
                  <c:v>51-60</c:v>
                </c:pt>
                <c:pt idx="6">
                  <c:v>61-70 </c:v>
                </c:pt>
              </c:strCache>
            </c:strRef>
          </c:cat>
          <c:val>
            <c:numRef>
              <c:f>Sheet1!$B$2:$B$8</c:f>
              <c:numCache>
                <c:formatCode>General</c:formatCode>
                <c:ptCount val="7"/>
                <c:pt idx="0">
                  <c:v>0</c:v>
                </c:pt>
                <c:pt idx="1">
                  <c:v>3</c:v>
                </c:pt>
                <c:pt idx="2">
                  <c:v>11</c:v>
                </c:pt>
                <c:pt idx="3">
                  <c:v>12</c:v>
                </c:pt>
                <c:pt idx="4">
                  <c:v>10</c:v>
                </c:pt>
                <c:pt idx="5">
                  <c:v>6</c:v>
                </c:pt>
                <c:pt idx="6">
                  <c:v>1</c:v>
                </c:pt>
              </c:numCache>
            </c:numRef>
          </c:val>
          <c:extLst xmlns:c16r2="http://schemas.microsoft.com/office/drawing/2015/06/chart">
            <c:ext xmlns:c16="http://schemas.microsoft.com/office/drawing/2014/chart" uri="{C3380CC4-5D6E-409C-BE32-E72D297353CC}">
              <c16:uniqueId val="{0000000E-2C33-0648-BD08-3E56B3EFF3F0}"/>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Sheet1!$B$7</c:f>
              <c:strCache>
                <c:ptCount val="1"/>
                <c:pt idx="0">
                  <c:v>2. Gender </c:v>
                </c:pt>
              </c:strCache>
            </c:strRef>
          </c:tx>
          <c:dPt>
            <c:idx val="0"/>
            <c:bubble3D val="0"/>
            <c:spPr>
              <a:solidFill>
                <a:schemeClr val="accent1"/>
              </a:solidFill>
              <a:ln w="19050">
                <a:solidFill>
                  <a:schemeClr val="lt1"/>
                </a:solidFill>
              </a:ln>
              <a:effectLst/>
            </c:spPr>
            <c:extLst xmlns:c16r2="http://schemas.microsoft.com/office/drawing/2015/06/chart">
              <c:ext xmlns:c16="http://schemas.microsoft.com/office/drawing/2014/chart" uri="{C3380CC4-5D6E-409C-BE32-E72D297353CC}">
                <c16:uniqueId val="{00000001-9D67-C242-A486-AF265C1671E1}"/>
              </c:ext>
            </c:extLst>
          </c:dPt>
          <c:dPt>
            <c:idx val="1"/>
            <c:bubble3D val="0"/>
            <c:spPr>
              <a:solidFill>
                <a:schemeClr val="accent2"/>
              </a:solidFill>
              <a:ln w="19050">
                <a:solidFill>
                  <a:schemeClr val="lt1"/>
                </a:solidFill>
              </a:ln>
              <a:effectLst/>
            </c:spPr>
            <c:extLst xmlns:c16r2="http://schemas.microsoft.com/office/drawing/2015/06/chart">
              <c:ext xmlns:c16="http://schemas.microsoft.com/office/drawing/2014/chart" uri="{C3380CC4-5D6E-409C-BE32-E72D297353CC}">
                <c16:uniqueId val="{00000003-9D67-C242-A486-AF265C1671E1}"/>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Sheet1!$A$8:$A$9</c:f>
              <c:strCache>
                <c:ptCount val="2"/>
                <c:pt idx="0">
                  <c:v>a.     Male </c:v>
                </c:pt>
                <c:pt idx="1">
                  <c:v>b.     Female </c:v>
                </c:pt>
              </c:strCache>
            </c:strRef>
          </c:cat>
          <c:val>
            <c:numRef>
              <c:f>Sheet1!$B$8:$B$9</c:f>
              <c:numCache>
                <c:formatCode>General</c:formatCode>
                <c:ptCount val="2"/>
                <c:pt idx="0">
                  <c:v>41</c:v>
                </c:pt>
                <c:pt idx="1">
                  <c:v>59</c:v>
                </c:pt>
              </c:numCache>
            </c:numRef>
          </c:val>
          <c:extLst xmlns:c16r2="http://schemas.microsoft.com/office/drawing/2015/06/chart">
            <c:ext xmlns:c16="http://schemas.microsoft.com/office/drawing/2014/chart" uri="{C3380CC4-5D6E-409C-BE32-E72D297353CC}">
              <c16:uniqueId val="{00000004-9D67-C242-A486-AF265C1671E1}"/>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Sheet1!$B$11</c:f>
              <c:strCache>
                <c:ptCount val="1"/>
                <c:pt idx="0">
                  <c:v>3. Level of experience of nursing profession </c:v>
                </c:pt>
              </c:strCache>
            </c:strRef>
          </c:tx>
          <c:dPt>
            <c:idx val="0"/>
            <c:bubble3D val="0"/>
            <c:spPr>
              <a:solidFill>
                <a:schemeClr val="accent1"/>
              </a:solidFill>
              <a:ln w="19050">
                <a:solidFill>
                  <a:schemeClr val="lt1"/>
                </a:solidFill>
              </a:ln>
              <a:effectLst/>
            </c:spPr>
            <c:extLst xmlns:c16r2="http://schemas.microsoft.com/office/drawing/2015/06/chart">
              <c:ext xmlns:c16="http://schemas.microsoft.com/office/drawing/2014/chart" uri="{C3380CC4-5D6E-409C-BE32-E72D297353CC}">
                <c16:uniqueId val="{00000001-7808-CB49-92DB-265451C5F885}"/>
              </c:ext>
            </c:extLst>
          </c:dPt>
          <c:dPt>
            <c:idx val="1"/>
            <c:bubble3D val="0"/>
            <c:spPr>
              <a:solidFill>
                <a:schemeClr val="accent2"/>
              </a:solidFill>
              <a:ln w="19050">
                <a:solidFill>
                  <a:schemeClr val="lt1"/>
                </a:solidFill>
              </a:ln>
              <a:effectLst/>
            </c:spPr>
            <c:extLst xmlns:c16r2="http://schemas.microsoft.com/office/drawing/2015/06/chart">
              <c:ext xmlns:c16="http://schemas.microsoft.com/office/drawing/2014/chart" uri="{C3380CC4-5D6E-409C-BE32-E72D297353CC}">
                <c16:uniqueId val="{00000003-7808-CB49-92DB-265451C5F885}"/>
              </c:ext>
            </c:extLst>
          </c:dPt>
          <c:dPt>
            <c:idx val="2"/>
            <c:bubble3D val="0"/>
            <c:spPr>
              <a:solidFill>
                <a:schemeClr val="accent3"/>
              </a:solidFill>
              <a:ln w="19050">
                <a:solidFill>
                  <a:schemeClr val="lt1"/>
                </a:solidFill>
              </a:ln>
              <a:effectLst/>
            </c:spPr>
            <c:extLst xmlns:c16r2="http://schemas.microsoft.com/office/drawing/2015/06/chart">
              <c:ext xmlns:c16="http://schemas.microsoft.com/office/drawing/2014/chart" uri="{C3380CC4-5D6E-409C-BE32-E72D297353CC}">
                <c16:uniqueId val="{00000005-7808-CB49-92DB-265451C5F885}"/>
              </c:ext>
            </c:extLst>
          </c:dPt>
          <c:dPt>
            <c:idx val="3"/>
            <c:bubble3D val="0"/>
            <c:spPr>
              <a:solidFill>
                <a:schemeClr val="accent4"/>
              </a:solidFill>
              <a:ln w="19050">
                <a:solidFill>
                  <a:schemeClr val="lt1"/>
                </a:solidFill>
              </a:ln>
              <a:effectLst/>
            </c:spPr>
            <c:extLst xmlns:c16r2="http://schemas.microsoft.com/office/drawing/2015/06/chart">
              <c:ext xmlns:c16="http://schemas.microsoft.com/office/drawing/2014/chart" uri="{C3380CC4-5D6E-409C-BE32-E72D297353CC}">
                <c16:uniqueId val="{00000007-7808-CB49-92DB-265451C5F885}"/>
              </c:ext>
            </c:extLst>
          </c:dPt>
          <c:dPt>
            <c:idx val="4"/>
            <c:bubble3D val="0"/>
            <c:spPr>
              <a:solidFill>
                <a:schemeClr val="accent5"/>
              </a:solidFill>
              <a:ln w="19050">
                <a:solidFill>
                  <a:schemeClr val="lt1"/>
                </a:solidFill>
              </a:ln>
              <a:effectLst/>
            </c:spPr>
            <c:extLst xmlns:c16r2="http://schemas.microsoft.com/office/drawing/2015/06/chart">
              <c:ext xmlns:c16="http://schemas.microsoft.com/office/drawing/2014/chart" uri="{C3380CC4-5D6E-409C-BE32-E72D297353CC}">
                <c16:uniqueId val="{00000009-7808-CB49-92DB-265451C5F885}"/>
              </c:ext>
            </c:extLst>
          </c:dPt>
          <c:dLbls>
            <c:dLbl>
              <c:idx val="3"/>
              <c:layout>
                <c:manualLayout>
                  <c:x val="0.10556118075951682"/>
                  <c:y val="0.48349007975797026"/>
                </c:manualLayout>
              </c:layout>
              <c:dLblPos val="bestFit"/>
              <c:showLegendKey val="0"/>
              <c:showVal val="0"/>
              <c:showCatName val="0"/>
              <c:showSerName val="0"/>
              <c:showPercent val="1"/>
              <c:showBubbleSize val="0"/>
              <c:extLst>
                <c:ext xmlns:c15="http://schemas.microsoft.com/office/drawing/2012/chart" uri="{CE6537A1-D6FC-4f65-9D91-7224C49458BB}"/>
              </c:extLst>
            </c:dLbl>
            <c:dLbl>
              <c:idx val="4"/>
              <c:layout>
                <c:manualLayout>
                  <c:x val="1.9961677504390325E-2"/>
                  <c:y val="0.12526512839461312"/>
                </c:manualLayout>
              </c:layout>
              <c:dLblPos val="bestFit"/>
              <c:showLegendKey val="0"/>
              <c:showVal val="0"/>
              <c:showCatName val="0"/>
              <c:showSerName val="0"/>
              <c:showPercent val="1"/>
              <c:showBubbleSize val="0"/>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Sheet1!$A$12:$A$16</c:f>
              <c:strCache>
                <c:ptCount val="5"/>
                <c:pt idx="0">
                  <c:v>a.     Less than 2 years </c:v>
                </c:pt>
                <c:pt idx="1">
                  <c:v>b.     2-5 years</c:v>
                </c:pt>
                <c:pt idx="2">
                  <c:v>c.     6-10 years</c:v>
                </c:pt>
                <c:pt idx="3">
                  <c:v>d.     11-20 years </c:v>
                </c:pt>
                <c:pt idx="4">
                  <c:v>e.     More than 21 years </c:v>
                </c:pt>
              </c:strCache>
            </c:strRef>
          </c:cat>
          <c:val>
            <c:numRef>
              <c:f>Sheet1!$B$12:$B$16</c:f>
              <c:numCache>
                <c:formatCode>General</c:formatCode>
                <c:ptCount val="5"/>
                <c:pt idx="0">
                  <c:v>16</c:v>
                </c:pt>
                <c:pt idx="1">
                  <c:v>29</c:v>
                </c:pt>
                <c:pt idx="2">
                  <c:v>48</c:v>
                </c:pt>
                <c:pt idx="3">
                  <c:v>0</c:v>
                </c:pt>
                <c:pt idx="4">
                  <c:v>7</c:v>
                </c:pt>
              </c:numCache>
            </c:numRef>
          </c:val>
          <c:extLst xmlns:c16r2="http://schemas.microsoft.com/office/drawing/2015/06/chart">
            <c:ext xmlns:c16="http://schemas.microsoft.com/office/drawing/2014/chart" uri="{C3380CC4-5D6E-409C-BE32-E72D297353CC}">
              <c16:uniqueId val="{0000000A-7808-CB49-92DB-265451C5F885}"/>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Sheet1!$B$27</c:f>
              <c:strCache>
                <c:ptCount val="1"/>
                <c:pt idx="0">
                  <c:v>5. Participant profession </c:v>
                </c:pt>
              </c:strCache>
            </c:strRef>
          </c:tx>
          <c:dPt>
            <c:idx val="0"/>
            <c:bubble3D val="0"/>
            <c:spPr>
              <a:solidFill>
                <a:schemeClr val="accent4">
                  <a:lumMod val="60000"/>
                  <a:lumOff val="40000"/>
                </a:schemeClr>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1-8371-0643-8739-CB9268251207}"/>
              </c:ext>
            </c:extLst>
          </c:dPt>
          <c:dPt>
            <c:idx val="1"/>
            <c:bubble3D val="0"/>
            <c:spPr>
              <a:solidFill>
                <a:schemeClr val="accent2"/>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3-8371-0643-8739-CB9268251207}"/>
              </c:ext>
            </c:extLst>
          </c:dPt>
          <c:dPt>
            <c:idx val="2"/>
            <c:bubble3D val="0"/>
            <c:spPr>
              <a:solidFill>
                <a:schemeClr val="accent3"/>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5-8371-0643-8739-CB9268251207}"/>
              </c:ext>
            </c:extLst>
          </c:dPt>
          <c:dPt>
            <c:idx val="3"/>
            <c:bubble3D val="0"/>
            <c:spPr>
              <a:solidFill>
                <a:schemeClr val="accent4"/>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7-8371-0643-8739-CB9268251207}"/>
              </c:ext>
            </c:extLst>
          </c:dPt>
          <c:dPt>
            <c:idx val="4"/>
            <c:bubble3D val="0"/>
            <c:spPr>
              <a:solidFill>
                <a:schemeClr val="accent5"/>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9-8371-0643-8739-CB9268251207}"/>
              </c:ext>
            </c:extLst>
          </c:dPt>
          <c:dPt>
            <c:idx val="5"/>
            <c:bubble3D val="0"/>
            <c:spPr>
              <a:solidFill>
                <a:schemeClr val="accent6"/>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B-8371-0643-8739-CB9268251207}"/>
              </c:ext>
            </c:extLst>
          </c:dPt>
          <c:dPt>
            <c:idx val="6"/>
            <c:bubble3D val="0"/>
            <c:spPr>
              <a:solidFill>
                <a:schemeClr val="accent1">
                  <a:lumMod val="60000"/>
                </a:schemeClr>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D-8371-0643-8739-CB9268251207}"/>
              </c:ext>
            </c:extLst>
          </c:dPt>
          <c:dLbls>
            <c:spPr>
              <a:solidFill>
                <a:prstClr val="black"/>
              </a:solidFill>
              <a:ln>
                <a:solidFill>
                  <a:prstClr val="black"/>
                </a:solid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6r2="http://schemas.microsoft.com/office/drawing/2015/06/chart">
              <c:ext xmlns:c15="http://schemas.microsoft.com/office/drawing/2012/chart" uri="{CE6537A1-D6FC-4f65-9D91-7224C49458BB}"/>
            </c:extLst>
          </c:dLbls>
          <c:cat>
            <c:strRef>
              <c:f>Sheet1!$A$28:$A$34</c:f>
              <c:strCache>
                <c:ptCount val="7"/>
                <c:pt idx="0">
                  <c:v>a.     Nursing </c:v>
                </c:pt>
                <c:pt idx="1">
                  <c:v>b.     Midwife </c:v>
                </c:pt>
                <c:pt idx="2">
                  <c:v>c.     Public health</c:v>
                </c:pt>
                <c:pt idx="3">
                  <c:v>d.     Nutrition </c:v>
                </c:pt>
                <c:pt idx="4">
                  <c:v>e.     Laboratory </c:v>
                </c:pt>
                <c:pt idx="5">
                  <c:v>f.      Biomedical </c:v>
                </c:pt>
                <c:pt idx="6">
                  <c:v>g.     Health system management </c:v>
                </c:pt>
              </c:strCache>
            </c:strRef>
          </c:cat>
          <c:val>
            <c:numRef>
              <c:f>Sheet1!$B$28:$B$34</c:f>
              <c:numCache>
                <c:formatCode>General</c:formatCode>
                <c:ptCount val="7"/>
                <c:pt idx="0">
                  <c:v>64</c:v>
                </c:pt>
                <c:pt idx="1">
                  <c:v>4</c:v>
                </c:pt>
                <c:pt idx="2">
                  <c:v>20</c:v>
                </c:pt>
                <c:pt idx="3">
                  <c:v>3</c:v>
                </c:pt>
                <c:pt idx="4">
                  <c:v>4</c:v>
                </c:pt>
                <c:pt idx="5">
                  <c:v>1</c:v>
                </c:pt>
                <c:pt idx="6">
                  <c:v>3</c:v>
                </c:pt>
              </c:numCache>
            </c:numRef>
          </c:val>
          <c:extLst xmlns:c16r2="http://schemas.microsoft.com/office/drawing/2015/06/chart">
            <c:ext xmlns:c16="http://schemas.microsoft.com/office/drawing/2014/chart" uri="{C3380CC4-5D6E-409C-BE32-E72D297353CC}">
              <c16:uniqueId val="{0000000E-8371-0643-8739-CB9268251207}"/>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Sheet1!$B$36</c:f>
              <c:strCache>
                <c:ptCount val="1"/>
                <c:pt idx="0">
                  <c:v>6. Language you are fluent in </c:v>
                </c:pt>
              </c:strCache>
            </c:strRef>
          </c:tx>
          <c:dPt>
            <c:idx val="0"/>
            <c:bubble3D val="0"/>
            <c:spPr>
              <a:solidFill>
                <a:schemeClr val="accent1"/>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1-DCA9-8648-8CAA-B850635CBEF0}"/>
              </c:ext>
            </c:extLst>
          </c:dPt>
          <c:dPt>
            <c:idx val="1"/>
            <c:bubble3D val="0"/>
            <c:spPr>
              <a:solidFill>
                <a:schemeClr val="accent2"/>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3-DCA9-8648-8CAA-B850635CBEF0}"/>
              </c:ext>
            </c:extLst>
          </c:dPt>
          <c:dPt>
            <c:idx val="2"/>
            <c:bubble3D val="0"/>
            <c:spPr>
              <a:solidFill>
                <a:schemeClr val="accent3"/>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5-DCA9-8648-8CAA-B850635CBEF0}"/>
              </c:ext>
            </c:extLst>
          </c:dPt>
          <c:dPt>
            <c:idx val="3"/>
            <c:bubble3D val="0"/>
            <c:spPr>
              <a:solidFill>
                <a:schemeClr val="accent4"/>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7-DCA9-8648-8CAA-B850635CBEF0}"/>
              </c:ext>
            </c:extLst>
          </c:dPt>
          <c:dPt>
            <c:idx val="4"/>
            <c:bubble3D val="0"/>
            <c:spPr>
              <a:solidFill>
                <a:schemeClr val="accent5"/>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9-DCA9-8648-8CAA-B850635CBEF0}"/>
              </c:ext>
            </c:extLst>
          </c:dPt>
          <c:dPt>
            <c:idx val="5"/>
            <c:bubble3D val="0"/>
            <c:spPr>
              <a:solidFill>
                <a:schemeClr val="accent6"/>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B-DCA9-8648-8CAA-B850635CBEF0}"/>
              </c:ext>
            </c:extLst>
          </c:dPt>
          <c:dPt>
            <c:idx val="6"/>
            <c:bubble3D val="0"/>
            <c:spPr>
              <a:solidFill>
                <a:schemeClr val="accent1">
                  <a:lumMod val="60000"/>
                </a:schemeClr>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D-DCA9-8648-8CAA-B850635CBEF0}"/>
              </c:ext>
            </c:extLst>
          </c:dPt>
          <c:dLbls>
            <c:spPr>
              <a:solidFill>
                <a:prstClr val="black"/>
              </a:solidFill>
              <a:ln>
                <a:solidFill>
                  <a:prstClr val="black"/>
                </a:solid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6r2="http://schemas.microsoft.com/office/drawing/2015/06/chart">
              <c:ext xmlns:c15="http://schemas.microsoft.com/office/drawing/2012/chart" uri="{CE6537A1-D6FC-4f65-9D91-7224C49458BB}"/>
            </c:extLst>
          </c:dLbls>
          <c:cat>
            <c:strRef>
              <c:f>Sheet1!$A$37:$A$43</c:f>
              <c:strCache>
                <c:ptCount val="7"/>
                <c:pt idx="0">
                  <c:v>a.     Arabic </c:v>
                </c:pt>
                <c:pt idx="1">
                  <c:v>b.     Somali </c:v>
                </c:pt>
                <c:pt idx="2">
                  <c:v>c.     English </c:v>
                </c:pt>
                <c:pt idx="3">
                  <c:v>d.     I can’t understand English but am not fluent </c:v>
                </c:pt>
                <c:pt idx="5">
                  <c:v>e.     B and C</c:v>
                </c:pt>
                <c:pt idx="6">
                  <c:v>f.      A, B, and c</c:v>
                </c:pt>
              </c:strCache>
            </c:strRef>
          </c:cat>
          <c:val>
            <c:numRef>
              <c:f>Sheet1!$B$37:$B$43</c:f>
              <c:numCache>
                <c:formatCode>General</c:formatCode>
                <c:ptCount val="7"/>
                <c:pt idx="0">
                  <c:v>4</c:v>
                </c:pt>
                <c:pt idx="1">
                  <c:v>14</c:v>
                </c:pt>
                <c:pt idx="2">
                  <c:v>29</c:v>
                </c:pt>
                <c:pt idx="3">
                  <c:v>4</c:v>
                </c:pt>
                <c:pt idx="5">
                  <c:v>27</c:v>
                </c:pt>
                <c:pt idx="6">
                  <c:v>23</c:v>
                </c:pt>
              </c:numCache>
            </c:numRef>
          </c:val>
          <c:extLst xmlns:c16r2="http://schemas.microsoft.com/office/drawing/2015/06/chart">
            <c:ext xmlns:c16="http://schemas.microsoft.com/office/drawing/2014/chart" uri="{C3380CC4-5D6E-409C-BE32-E72D297353CC}">
              <c16:uniqueId val="{0000000E-DCA9-8648-8CAA-B850635CBEF0}"/>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legendEntry>
        <c:idx val="4"/>
        <c:delete val="1"/>
      </c:legendEntry>
      <c:layout>
        <c:manualLayout>
          <c:xMode val="edge"/>
          <c:yMode val="edge"/>
          <c:x val="0.67721963403980667"/>
          <c:y val="0.34881787693205019"/>
          <c:w val="0.32278036596019333"/>
          <c:h val="0.35972528433945755"/>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Sheet1!$B$45</c:f>
              <c:strCache>
                <c:ptCount val="1"/>
                <c:pt idx="0">
                  <c:v>7. Last training you attend </c:v>
                </c:pt>
              </c:strCache>
            </c:strRef>
          </c:tx>
          <c:dPt>
            <c:idx val="0"/>
            <c:bubble3D val="0"/>
            <c:spPr>
              <a:solidFill>
                <a:schemeClr val="accent1"/>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1-DF29-B545-A0C1-84C78F9B77D8}"/>
              </c:ext>
            </c:extLst>
          </c:dPt>
          <c:dPt>
            <c:idx val="1"/>
            <c:bubble3D val="0"/>
            <c:spPr>
              <a:solidFill>
                <a:schemeClr val="accent2"/>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3-DF29-B545-A0C1-84C78F9B77D8}"/>
              </c:ext>
            </c:extLst>
          </c:dPt>
          <c:dPt>
            <c:idx val="2"/>
            <c:bubble3D val="0"/>
            <c:spPr>
              <a:solidFill>
                <a:schemeClr val="accent3"/>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5-DF29-B545-A0C1-84C78F9B77D8}"/>
              </c:ext>
            </c:extLst>
          </c:dPt>
          <c:dPt>
            <c:idx val="3"/>
            <c:bubble3D val="0"/>
            <c:spPr>
              <a:solidFill>
                <a:schemeClr val="accent4"/>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7-DF29-B545-A0C1-84C78F9B77D8}"/>
              </c:ext>
            </c:extLst>
          </c:dPt>
          <c:dPt>
            <c:idx val="4"/>
            <c:bubble3D val="0"/>
            <c:spPr>
              <a:solidFill>
                <a:schemeClr val="accent5"/>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9-DF29-B545-A0C1-84C78F9B77D8}"/>
              </c:ext>
            </c:extLst>
          </c:dPt>
          <c:dLbls>
            <c:spPr>
              <a:solidFill>
                <a:schemeClr val="accent1">
                  <a:lumMod val="50000"/>
                </a:schemeClr>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6r2="http://schemas.microsoft.com/office/drawing/2015/06/chart">
              <c:ext xmlns:c15="http://schemas.microsoft.com/office/drawing/2012/chart" uri="{CE6537A1-D6FC-4f65-9D91-7224C49458BB}"/>
            </c:extLst>
          </c:dLbls>
          <c:cat>
            <c:strRef>
              <c:f>Sheet1!$A$46:$A$50</c:f>
              <c:strCache>
                <c:ptCount val="5"/>
                <c:pt idx="0">
                  <c:v>a.     Last 6 months </c:v>
                </c:pt>
                <c:pt idx="2">
                  <c:v>b.     Last year</c:v>
                </c:pt>
                <c:pt idx="3">
                  <c:v>c.     I always keep myself updated with training regularly </c:v>
                </c:pt>
                <c:pt idx="4">
                  <c:v>d.     No </c:v>
                </c:pt>
              </c:strCache>
            </c:strRef>
          </c:cat>
          <c:val>
            <c:numRef>
              <c:f>Sheet1!$B$46:$B$50</c:f>
              <c:numCache>
                <c:formatCode>General</c:formatCode>
                <c:ptCount val="5"/>
                <c:pt idx="0">
                  <c:v>16</c:v>
                </c:pt>
                <c:pt idx="2">
                  <c:v>21</c:v>
                </c:pt>
                <c:pt idx="3">
                  <c:v>27</c:v>
                </c:pt>
                <c:pt idx="4">
                  <c:v>36</c:v>
                </c:pt>
              </c:numCache>
            </c:numRef>
          </c:val>
          <c:extLst xmlns:c16r2="http://schemas.microsoft.com/office/drawing/2015/06/chart">
            <c:ext xmlns:c16="http://schemas.microsoft.com/office/drawing/2014/chart" uri="{C3380CC4-5D6E-409C-BE32-E72D297353CC}">
              <c16:uniqueId val="{0000000A-DF29-B545-A0C1-84C78F9B77D8}"/>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Sheet1!$B$52</c:f>
              <c:strCache>
                <c:ptCount val="1"/>
                <c:pt idx="0">
                  <c:v>8. Do you have desire and quality to be trainer? </c:v>
                </c:pt>
              </c:strCache>
            </c:strRef>
          </c:tx>
          <c:dPt>
            <c:idx val="0"/>
            <c:bubble3D val="0"/>
            <c:spPr>
              <a:solidFill>
                <a:schemeClr val="accent1"/>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1-C4AD-EA4A-9674-9061E14E95E7}"/>
              </c:ext>
            </c:extLst>
          </c:dPt>
          <c:dPt>
            <c:idx val="1"/>
            <c:bubble3D val="0"/>
            <c:spPr>
              <a:solidFill>
                <a:schemeClr val="accent2"/>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3-C4AD-EA4A-9674-9061E14E95E7}"/>
              </c:ext>
            </c:extLst>
          </c:dPt>
          <c:dPt>
            <c:idx val="2"/>
            <c:bubble3D val="0"/>
            <c:spPr>
              <a:solidFill>
                <a:schemeClr val="accent3"/>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5-C4AD-EA4A-9674-9061E14E95E7}"/>
              </c:ext>
            </c:extLst>
          </c:dPt>
          <c:dPt>
            <c:idx val="3"/>
            <c:bubble3D val="0"/>
            <c:spPr>
              <a:solidFill>
                <a:schemeClr val="accent4"/>
              </a:solidFill>
              <a:ln>
                <a:solidFill>
                  <a:prstClr val="black"/>
                </a:solidFill>
              </a:ln>
              <a:effectLst>
                <a:outerShdw blurRad="254000" sx="102000" sy="102000" algn="ctr" rotWithShape="0">
                  <a:prstClr val="black">
                    <a:alpha val="20000"/>
                  </a:prstClr>
                </a:outerShdw>
              </a:effectLst>
            </c:spPr>
            <c:extLst xmlns:c16r2="http://schemas.microsoft.com/office/drawing/2015/06/chart">
              <c:ext xmlns:c16="http://schemas.microsoft.com/office/drawing/2014/chart" uri="{C3380CC4-5D6E-409C-BE32-E72D297353CC}">
                <c16:uniqueId val="{00000007-C4AD-EA4A-9674-9061E14E95E7}"/>
              </c:ext>
            </c:extLst>
          </c:dPt>
          <c:dLbls>
            <c:spPr>
              <a:solidFill>
                <a:prstClr val="black"/>
              </a:solidFill>
              <a:ln>
                <a:solidFill>
                  <a:prstClr val="black"/>
                </a:solid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6r2="http://schemas.microsoft.com/office/drawing/2015/06/chart">
              <c:ext xmlns:c15="http://schemas.microsoft.com/office/drawing/2012/chart" uri="{CE6537A1-D6FC-4f65-9D91-7224C49458BB}"/>
            </c:extLst>
          </c:dLbls>
          <c:cat>
            <c:strRef>
              <c:f>Sheet1!$A$53:$A$56</c:f>
              <c:strCache>
                <c:ptCount val="4"/>
                <c:pt idx="0">
                  <c:v>a.     Yes </c:v>
                </c:pt>
                <c:pt idx="2">
                  <c:v>b.     No </c:v>
                </c:pt>
                <c:pt idx="3">
                  <c:v>c.     Not sure</c:v>
                </c:pt>
              </c:strCache>
            </c:strRef>
          </c:cat>
          <c:val>
            <c:numRef>
              <c:f>Sheet1!$B$53:$B$56</c:f>
              <c:numCache>
                <c:formatCode>General</c:formatCode>
                <c:ptCount val="4"/>
                <c:pt idx="1">
                  <c:v>63</c:v>
                </c:pt>
                <c:pt idx="2">
                  <c:v>23</c:v>
                </c:pt>
                <c:pt idx="3">
                  <c:v>14</c:v>
                </c:pt>
              </c:numCache>
            </c:numRef>
          </c:val>
          <c:extLst xmlns:c16r2="http://schemas.microsoft.com/office/drawing/2015/06/chart">
            <c:ext xmlns:c16="http://schemas.microsoft.com/office/drawing/2014/chart" uri="{C3380CC4-5D6E-409C-BE32-E72D297353CC}">
              <c16:uniqueId val="{00000008-C4AD-EA4A-9674-9061E14E95E7}"/>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a:latin typeface="Times New Roman" panose="02020603050405020304" pitchFamily="18" charset="0"/>
                <a:cs typeface="Times New Roman" panose="02020603050405020304" pitchFamily="18" charset="0"/>
              </a:rPr>
              <a:t>Consent to participate the training </a:t>
            </a:r>
            <a:endParaRPr lang="en-US">
              <a:latin typeface="Times New Roman" panose="02020603050405020304" pitchFamily="18" charset="0"/>
              <a:cs typeface="Times New Roman" panose="02020603050405020304" pitchFamily="18" charset="0"/>
            </a:endParaRPr>
          </a:p>
        </c:rich>
      </c:tx>
      <c:layout>
        <c:manualLayout>
          <c:xMode val="edge"/>
          <c:yMode val="edge"/>
          <c:x val="0.24907633420822398"/>
          <c:y val="4.1666666666666664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1"/>
          <c:order val="1"/>
          <c:tx>
            <c:strRef>
              <c:f>Sheet7!$C$111</c:f>
              <c:strCache>
                <c:ptCount val="1"/>
                <c:pt idx="0">
                  <c:v>Percentage (100) </c:v>
                </c:pt>
              </c:strCache>
            </c:strRef>
          </c:tx>
          <c:dPt>
            <c:idx val="0"/>
            <c:bubble3D val="0"/>
            <c:spPr>
              <a:solidFill>
                <a:schemeClr val="accent1"/>
              </a:solidFill>
              <a:ln w="19050">
                <a:solidFill>
                  <a:schemeClr val="lt1"/>
                </a:solidFill>
              </a:ln>
              <a:effectLst/>
            </c:spPr>
            <c:extLst xmlns:c16r2="http://schemas.microsoft.com/office/drawing/2015/06/chart">
              <c:ext xmlns:c16="http://schemas.microsoft.com/office/drawing/2014/chart" uri="{C3380CC4-5D6E-409C-BE32-E72D297353CC}">
                <c16:uniqueId val="{00000008-94C9-F74F-B6AA-BB54FAB6FBAD}"/>
              </c:ext>
            </c:extLst>
          </c:dPt>
          <c:dPt>
            <c:idx val="1"/>
            <c:bubble3D val="0"/>
            <c:spPr>
              <a:solidFill>
                <a:schemeClr val="accent2"/>
              </a:solidFill>
              <a:ln w="19050">
                <a:solidFill>
                  <a:schemeClr val="lt1"/>
                </a:solidFill>
              </a:ln>
              <a:effectLst/>
            </c:spPr>
            <c:extLst xmlns:c16r2="http://schemas.microsoft.com/office/drawing/2015/06/chart">
              <c:ext xmlns:c16="http://schemas.microsoft.com/office/drawing/2014/chart" uri="{C3380CC4-5D6E-409C-BE32-E72D297353CC}">
                <c16:uniqueId val="{0000000A-94C9-F74F-B6AA-BB54FAB6FBAD}"/>
              </c:ext>
            </c:extLst>
          </c:dPt>
          <c:dPt>
            <c:idx val="2"/>
            <c:bubble3D val="0"/>
            <c:spPr>
              <a:solidFill>
                <a:schemeClr val="accent3"/>
              </a:solidFill>
              <a:ln w="19050">
                <a:solidFill>
                  <a:schemeClr val="lt1"/>
                </a:solidFill>
              </a:ln>
              <a:effectLst/>
            </c:spPr>
            <c:extLst xmlns:c16r2="http://schemas.microsoft.com/office/drawing/2015/06/chart">
              <c:ext xmlns:c16="http://schemas.microsoft.com/office/drawing/2014/chart" uri="{C3380CC4-5D6E-409C-BE32-E72D297353CC}">
                <c16:uniqueId val="{0000000C-94C9-F74F-B6AA-BB54FAB6FBAD}"/>
              </c:ext>
            </c:extLst>
          </c:dPt>
          <c:dLbls>
            <c:dLbl>
              <c:idx val="0"/>
              <c:tx>
                <c:rich>
                  <a:bodyPr/>
                  <a:lstStyle/>
                  <a:p>
                    <a:fld id="{53E22ECE-0130-4564-A33E-9CC2711CDA3F}" type="VALUE">
                      <a:rPr lang="en-US" smtClean="0"/>
                      <a:pPr/>
                      <a:t>[VALUE]</a:t>
                    </a:fld>
                    <a:r>
                      <a:rPr lang="en-US" smtClean="0"/>
                      <a:t>%</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1"/>
              <c:tx>
                <c:rich>
                  <a:bodyPr/>
                  <a:lstStyle/>
                  <a:p>
                    <a:fld id="{36F1F647-2D1A-4431-83A5-472747452F00}" type="VALUE">
                      <a:rPr lang="en-US" smtClean="0"/>
                      <a:pPr/>
                      <a:t>[VALUE]</a:t>
                    </a:fld>
                    <a:r>
                      <a:rPr lang="en-US" smtClean="0"/>
                      <a:t>%</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Lst>
            </c:dLbl>
            <c:dLbl>
              <c:idx val="2"/>
              <c:tx>
                <c:rich>
                  <a:bodyPr/>
                  <a:lstStyle/>
                  <a:p>
                    <a:fld id="{93C0F424-8798-4901-A09D-3D11048FDE8E}" type="VALUE">
                      <a:rPr lang="en-US" smtClean="0"/>
                      <a:pPr/>
                      <a:t>[VALUE]</a:t>
                    </a:fld>
                    <a:r>
                      <a:rPr lang="en-US" smtClean="0"/>
                      <a:t>%</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Lst>
            </c:dLbl>
            <c:spPr>
              <a:solidFill>
                <a:prstClr val="white"/>
              </a:solidFill>
              <a:ln>
                <a:solidFill>
                  <a:prstClr val="black"/>
                </a:solid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Sheet7!$A$112:$A$114</c:f>
              <c:strCache>
                <c:ptCount val="3"/>
                <c:pt idx="0">
                  <c:v>a.     Yes </c:v>
                </c:pt>
                <c:pt idx="1">
                  <c:v>b.      No </c:v>
                </c:pt>
                <c:pt idx="2">
                  <c:v>c.     I don’t know</c:v>
                </c:pt>
              </c:strCache>
            </c:strRef>
          </c:cat>
          <c:val>
            <c:numRef>
              <c:f>Sheet7!$C$112:$C$114</c:f>
              <c:numCache>
                <c:formatCode>General</c:formatCode>
                <c:ptCount val="3"/>
                <c:pt idx="0">
                  <c:v>91</c:v>
                </c:pt>
                <c:pt idx="1">
                  <c:v>7</c:v>
                </c:pt>
                <c:pt idx="2">
                  <c:v>2</c:v>
                </c:pt>
              </c:numCache>
            </c:numRef>
          </c:val>
          <c:extLst xmlns:c16r2="http://schemas.microsoft.com/office/drawing/2015/06/chart">
            <c:ext xmlns:c16="http://schemas.microsoft.com/office/drawing/2014/chart" uri="{C3380CC4-5D6E-409C-BE32-E72D297353CC}">
              <c16:uniqueId val="{0000000D-94C9-F74F-B6AA-BB54FAB6FBAD}"/>
            </c:ext>
          </c:extLst>
        </c:ser>
        <c:dLbls>
          <c:showLegendKey val="0"/>
          <c:showVal val="0"/>
          <c:showCatName val="0"/>
          <c:showSerName val="0"/>
          <c:showPercent val="0"/>
          <c:showBubbleSize val="0"/>
          <c:showLeaderLines val="1"/>
        </c:dLbls>
        <c:firstSliceAng val="0"/>
      </c:pieChart>
      <c:pieChart>
        <c:varyColors val="1"/>
        <c:ser>
          <c:idx val="0"/>
          <c:order val="0"/>
          <c:tx>
            <c:strRef>
              <c:f>Sheet7!$B$111</c:f>
              <c:strCache>
                <c:ptCount val="1"/>
                <c:pt idx="0">
                  <c:v>Total (56)</c:v>
                </c:pt>
              </c:strCache>
            </c:strRef>
          </c:tx>
          <c:dPt>
            <c:idx val="0"/>
            <c:bubble3D val="0"/>
            <c:spPr>
              <a:solidFill>
                <a:schemeClr val="accent1"/>
              </a:solidFill>
              <a:ln w="19050">
                <a:solidFill>
                  <a:schemeClr val="lt1"/>
                </a:solidFill>
              </a:ln>
              <a:effectLst/>
            </c:spPr>
            <c:extLst xmlns:c16r2="http://schemas.microsoft.com/office/drawing/2015/06/chart">
              <c:ext xmlns:c16="http://schemas.microsoft.com/office/drawing/2014/chart" uri="{C3380CC4-5D6E-409C-BE32-E72D297353CC}">
                <c16:uniqueId val="{00000001-94C9-F74F-B6AA-BB54FAB6FBAD}"/>
              </c:ext>
            </c:extLst>
          </c:dPt>
          <c:dPt>
            <c:idx val="1"/>
            <c:bubble3D val="0"/>
            <c:spPr>
              <a:solidFill>
                <a:schemeClr val="accent2"/>
              </a:solidFill>
              <a:ln w="19050">
                <a:solidFill>
                  <a:schemeClr val="lt1"/>
                </a:solidFill>
              </a:ln>
              <a:effectLst/>
            </c:spPr>
            <c:extLst xmlns:c16r2="http://schemas.microsoft.com/office/drawing/2015/06/chart">
              <c:ext xmlns:c16="http://schemas.microsoft.com/office/drawing/2014/chart" uri="{C3380CC4-5D6E-409C-BE32-E72D297353CC}">
                <c16:uniqueId val="{00000003-94C9-F74F-B6AA-BB54FAB6FBAD}"/>
              </c:ext>
            </c:extLst>
          </c:dPt>
          <c:dPt>
            <c:idx val="2"/>
            <c:bubble3D val="0"/>
            <c:spPr>
              <a:solidFill>
                <a:schemeClr val="accent3"/>
              </a:solidFill>
              <a:ln w="19050">
                <a:solidFill>
                  <a:schemeClr val="lt1"/>
                </a:solidFill>
              </a:ln>
              <a:effectLst/>
            </c:spPr>
            <c:extLst xmlns:c16r2="http://schemas.microsoft.com/office/drawing/2015/06/chart">
              <c:ext xmlns:c16="http://schemas.microsoft.com/office/drawing/2014/chart" uri="{C3380CC4-5D6E-409C-BE32-E72D297353CC}">
                <c16:uniqueId val="{00000005-94C9-F74F-B6AA-BB54FAB6FBAD}"/>
              </c:ext>
            </c:extLst>
          </c:dPt>
          <c:cat>
            <c:strRef>
              <c:f>Sheet7!$A$112:$A$114</c:f>
              <c:strCache>
                <c:ptCount val="3"/>
                <c:pt idx="0">
                  <c:v>a.     Yes </c:v>
                </c:pt>
                <c:pt idx="1">
                  <c:v>b.      No </c:v>
                </c:pt>
                <c:pt idx="2">
                  <c:v>c.     I don’t know</c:v>
                </c:pt>
              </c:strCache>
            </c:strRef>
          </c:cat>
          <c:val>
            <c:numRef>
              <c:f>Sheet7!$B$112:$B$114</c:f>
              <c:numCache>
                <c:formatCode>General</c:formatCode>
                <c:ptCount val="3"/>
                <c:pt idx="0">
                  <c:v>51</c:v>
                </c:pt>
                <c:pt idx="1">
                  <c:v>4</c:v>
                </c:pt>
                <c:pt idx="2">
                  <c:v>1</c:v>
                </c:pt>
              </c:numCache>
            </c:numRef>
          </c:val>
          <c:extLst xmlns:c16r2="http://schemas.microsoft.com/office/drawing/2015/06/chart">
            <c:ext xmlns:c16="http://schemas.microsoft.com/office/drawing/2014/chart" uri="{C3380CC4-5D6E-409C-BE32-E72D297353CC}">
              <c16:uniqueId val="{00000006-94C9-F74F-B6AA-BB54FAB6FBAD}"/>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gradFill>
          <a:gsLst>
            <a:gs pos="0">
              <a:srgbClr val="FFC00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rot="0" spcFirstLastPara="1" vertOverflow="ellipsis" vert="horz" wrap="square" anchor="ctr" anchorCtr="1"/>
        <a:lstStyle/>
        <a:p>
          <a:pPr>
            <a:defRPr sz="2200" b="0" i="0" u="none" strike="noStrike" kern="1200" cap="none" spc="0" normalizeH="0" baseline="0">
              <a:solidFill>
                <a:schemeClr val="tx1">
                  <a:lumMod val="65000"/>
                  <a:lumOff val="35000"/>
                </a:schemeClr>
              </a:solidFill>
              <a:latin typeface="+mj-lt"/>
              <a:ea typeface="+mj-ea"/>
              <a:cs typeface="+mj-cs"/>
            </a:defRPr>
          </a:pPr>
          <a:endParaRPr lang="en-US"/>
        </a:p>
      </c:txPr>
    </c:title>
    <c:autoTitleDeleted val="0"/>
    <c:plotArea>
      <c:layout/>
      <c:barChart>
        <c:barDir val="bar"/>
        <c:grouping val="clustered"/>
        <c:varyColors val="0"/>
        <c:ser>
          <c:idx val="0"/>
          <c:order val="0"/>
          <c:tx>
            <c:strRef>
              <c:f>Sheet1!$B$1</c:f>
              <c:strCache>
                <c:ptCount val="1"/>
                <c:pt idx="0">
                  <c:v>Marks/ Ward &amp; Shifts</c:v>
                </c:pt>
              </c:strCache>
            </c:strRef>
          </c:tx>
          <c:spPr>
            <a:solidFill>
              <a:srgbClr val="0070C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Sheet1!$A$2:$A$60</c:f>
              <c:strCache>
                <c:ptCount val="59"/>
                <c:pt idx="0">
                  <c:v>Female surgical ward A</c:v>
                </c:pt>
                <c:pt idx="1">
                  <c:v>Female surgical ward B</c:v>
                </c:pt>
                <c:pt idx="2">
                  <c:v>Female surgical ward C</c:v>
                </c:pt>
                <c:pt idx="3">
                  <c:v>Male surgical ward A</c:v>
                </c:pt>
                <c:pt idx="4">
                  <c:v>Male surgical ward B</c:v>
                </c:pt>
                <c:pt idx="5">
                  <c:v>Male surgical ward C</c:v>
                </c:pt>
                <c:pt idx="6">
                  <c:v>Female medical ward A</c:v>
                </c:pt>
                <c:pt idx="7">
                  <c:v>Female medical ward B</c:v>
                </c:pt>
                <c:pt idx="8">
                  <c:v>Female medical ward C</c:v>
                </c:pt>
                <c:pt idx="9">
                  <c:v>Male medical ward A</c:v>
                </c:pt>
                <c:pt idx="10">
                  <c:v>Male medical ward B</c:v>
                </c:pt>
                <c:pt idx="11">
                  <c:v>Male medical ward C</c:v>
                </c:pt>
                <c:pt idx="12">
                  <c:v>OBGYN A</c:v>
                </c:pt>
                <c:pt idx="13">
                  <c:v>OBGYN B</c:v>
                </c:pt>
                <c:pt idx="14">
                  <c:v>OBGYN C</c:v>
                </c:pt>
                <c:pt idx="15">
                  <c:v>Pediatric medical ward A</c:v>
                </c:pt>
                <c:pt idx="16">
                  <c:v>Pediatric medical ward B</c:v>
                </c:pt>
                <c:pt idx="17">
                  <c:v>Pediatric medical ward C</c:v>
                </c:pt>
                <c:pt idx="18">
                  <c:v>Pediatric surgical ward A</c:v>
                </c:pt>
                <c:pt idx="19">
                  <c:v>Pediatric surgical ward B</c:v>
                </c:pt>
                <c:pt idx="20">
                  <c:v>Pediatric surgical ward C</c:v>
                </c:pt>
                <c:pt idx="21">
                  <c:v>Payment one (VIP) A</c:v>
                </c:pt>
                <c:pt idx="22">
                  <c:v>Payment one (VIP) B</c:v>
                </c:pt>
                <c:pt idx="23">
                  <c:v>Payment one (VIP) C</c:v>
                </c:pt>
                <c:pt idx="24">
                  <c:v>Payment two (VIP) A</c:v>
                </c:pt>
                <c:pt idx="25">
                  <c:v>Payment two (VIP) B</c:v>
                </c:pt>
                <c:pt idx="26">
                  <c:v>Payment two (VIP) C</c:v>
                </c:pt>
                <c:pt idx="27">
                  <c:v>OT A</c:v>
                </c:pt>
                <c:pt idx="28">
                  <c:v>OT B</c:v>
                </c:pt>
                <c:pt idx="29">
                  <c:v>Cardiology A</c:v>
                </c:pt>
                <c:pt idx="30">
                  <c:v>Cardiology B</c:v>
                </c:pt>
                <c:pt idx="31">
                  <c:v>Cardiology C</c:v>
                </c:pt>
                <c:pt idx="32">
                  <c:v>Female mental health department A</c:v>
                </c:pt>
                <c:pt idx="33">
                  <c:v>Female mental health department B</c:v>
                </c:pt>
                <c:pt idx="34">
                  <c:v>Female mental health department C</c:v>
                </c:pt>
                <c:pt idx="35">
                  <c:v>Male mental health department A</c:v>
                </c:pt>
                <c:pt idx="36">
                  <c:v>Male mental health department B</c:v>
                </c:pt>
                <c:pt idx="37">
                  <c:v>Male mental health department C</c:v>
                </c:pt>
                <c:pt idx="38">
                  <c:v>ICU A</c:v>
                </c:pt>
                <c:pt idx="39">
                  <c:v>ICU B</c:v>
                </c:pt>
                <c:pt idx="40">
                  <c:v>ICU C</c:v>
                </c:pt>
                <c:pt idx="41">
                  <c:v>Female orthopedic ward A</c:v>
                </c:pt>
                <c:pt idx="42">
                  <c:v>Female orthopedic ward B</c:v>
                </c:pt>
                <c:pt idx="43">
                  <c:v>Female orthopedic ward C</c:v>
                </c:pt>
                <c:pt idx="44">
                  <c:v>Male orthopedic ward A</c:v>
                </c:pt>
                <c:pt idx="45">
                  <c:v>Male orthopedic ward B</c:v>
                </c:pt>
                <c:pt idx="46">
                  <c:v>Male orthopedic ward C</c:v>
                </c:pt>
                <c:pt idx="47">
                  <c:v>Neonatology A</c:v>
                </c:pt>
                <c:pt idx="48">
                  <c:v>Neonatology B</c:v>
                </c:pt>
                <c:pt idx="49">
                  <c:v>Neonatology C</c:v>
                </c:pt>
                <c:pt idx="50">
                  <c:v>Dialysis A</c:v>
                </c:pt>
                <c:pt idx="51">
                  <c:v>Dialysis B</c:v>
                </c:pt>
                <c:pt idx="52">
                  <c:v>Dialysis C</c:v>
                </c:pt>
                <c:pt idx="53">
                  <c:v>Emergency wards A</c:v>
                </c:pt>
                <c:pt idx="54">
                  <c:v>Emergency wards B</c:v>
                </c:pt>
                <c:pt idx="55">
                  <c:v>Emergency wards C</c:v>
                </c:pt>
                <c:pt idx="56">
                  <c:v>Emergency triage and trauma A</c:v>
                </c:pt>
                <c:pt idx="57">
                  <c:v>Emergency triage and trauma B</c:v>
                </c:pt>
                <c:pt idx="58">
                  <c:v>Emergency triage and trauma C</c:v>
                </c:pt>
              </c:strCache>
            </c:strRef>
          </c:cat>
          <c:val>
            <c:numRef>
              <c:f>Sheet1!$B$2:$B$60</c:f>
              <c:numCache>
                <c:formatCode>General</c:formatCode>
                <c:ptCount val="59"/>
                <c:pt idx="0">
                  <c:v>64</c:v>
                </c:pt>
                <c:pt idx="1">
                  <c:v>40</c:v>
                </c:pt>
                <c:pt idx="2">
                  <c:v>40</c:v>
                </c:pt>
                <c:pt idx="3">
                  <c:v>40</c:v>
                </c:pt>
                <c:pt idx="4">
                  <c:v>32</c:v>
                </c:pt>
                <c:pt idx="5">
                  <c:v>24</c:v>
                </c:pt>
                <c:pt idx="6">
                  <c:v>44</c:v>
                </c:pt>
                <c:pt idx="7">
                  <c:v>48</c:v>
                </c:pt>
                <c:pt idx="8">
                  <c:v>28</c:v>
                </c:pt>
                <c:pt idx="9">
                  <c:v>36</c:v>
                </c:pt>
                <c:pt idx="10">
                  <c:v>52</c:v>
                </c:pt>
                <c:pt idx="11">
                  <c:v>36</c:v>
                </c:pt>
                <c:pt idx="12">
                  <c:v>52</c:v>
                </c:pt>
                <c:pt idx="13">
                  <c:v>44</c:v>
                </c:pt>
                <c:pt idx="14">
                  <c:v>32</c:v>
                </c:pt>
                <c:pt idx="15">
                  <c:v>24</c:v>
                </c:pt>
                <c:pt idx="16">
                  <c:v>48</c:v>
                </c:pt>
                <c:pt idx="17">
                  <c:v>28</c:v>
                </c:pt>
                <c:pt idx="18">
                  <c:v>52</c:v>
                </c:pt>
                <c:pt idx="19">
                  <c:v>40</c:v>
                </c:pt>
                <c:pt idx="20">
                  <c:v>40</c:v>
                </c:pt>
                <c:pt idx="21">
                  <c:v>48</c:v>
                </c:pt>
                <c:pt idx="22">
                  <c:v>36</c:v>
                </c:pt>
                <c:pt idx="23">
                  <c:v>24</c:v>
                </c:pt>
                <c:pt idx="24">
                  <c:v>24</c:v>
                </c:pt>
                <c:pt idx="25">
                  <c:v>20</c:v>
                </c:pt>
                <c:pt idx="26">
                  <c:v>12</c:v>
                </c:pt>
                <c:pt idx="27">
                  <c:v>48</c:v>
                </c:pt>
                <c:pt idx="28">
                  <c:v>40</c:v>
                </c:pt>
                <c:pt idx="29">
                  <c:v>28</c:v>
                </c:pt>
                <c:pt idx="30">
                  <c:v>40</c:v>
                </c:pt>
                <c:pt idx="31">
                  <c:v>32</c:v>
                </c:pt>
                <c:pt idx="32">
                  <c:v>40</c:v>
                </c:pt>
                <c:pt idx="33">
                  <c:v>44</c:v>
                </c:pt>
                <c:pt idx="34">
                  <c:v>36</c:v>
                </c:pt>
                <c:pt idx="35">
                  <c:v>40</c:v>
                </c:pt>
                <c:pt idx="36">
                  <c:v>32</c:v>
                </c:pt>
                <c:pt idx="37">
                  <c:v>48</c:v>
                </c:pt>
                <c:pt idx="38">
                  <c:v>16</c:v>
                </c:pt>
                <c:pt idx="39">
                  <c:v>28</c:v>
                </c:pt>
                <c:pt idx="40">
                  <c:v>20</c:v>
                </c:pt>
                <c:pt idx="41">
                  <c:v>60</c:v>
                </c:pt>
                <c:pt idx="42">
                  <c:v>24</c:v>
                </c:pt>
                <c:pt idx="43">
                  <c:v>32</c:v>
                </c:pt>
                <c:pt idx="44">
                  <c:v>52</c:v>
                </c:pt>
                <c:pt idx="45">
                  <c:v>48</c:v>
                </c:pt>
                <c:pt idx="46">
                  <c:v>16</c:v>
                </c:pt>
                <c:pt idx="47">
                  <c:v>44</c:v>
                </c:pt>
                <c:pt idx="48">
                  <c:v>44</c:v>
                </c:pt>
                <c:pt idx="49">
                  <c:v>52</c:v>
                </c:pt>
                <c:pt idx="50">
                  <c:v>28</c:v>
                </c:pt>
                <c:pt idx="51">
                  <c:v>40</c:v>
                </c:pt>
                <c:pt idx="52">
                  <c:v>48</c:v>
                </c:pt>
                <c:pt idx="53">
                  <c:v>52</c:v>
                </c:pt>
                <c:pt idx="54">
                  <c:v>40</c:v>
                </c:pt>
                <c:pt idx="55">
                  <c:v>28</c:v>
                </c:pt>
                <c:pt idx="56">
                  <c:v>44</c:v>
                </c:pt>
                <c:pt idx="57">
                  <c:v>28</c:v>
                </c:pt>
                <c:pt idx="58">
                  <c:v>44</c:v>
                </c:pt>
              </c:numCache>
            </c:numRef>
          </c:val>
          <c:extLst xmlns:c16r2="http://schemas.microsoft.com/office/drawing/2015/06/chart">
            <c:ext xmlns:c16="http://schemas.microsoft.com/office/drawing/2014/chart" uri="{C3380CC4-5D6E-409C-BE32-E72D297353CC}">
              <c16:uniqueId val="{00000000-9D70-2847-BB08-61E5EF15D3B3}"/>
            </c:ext>
          </c:extLst>
        </c:ser>
        <c:dLbls>
          <c:dLblPos val="outEnd"/>
          <c:showLegendKey val="0"/>
          <c:showVal val="1"/>
          <c:showCatName val="0"/>
          <c:showSerName val="0"/>
          <c:showPercent val="0"/>
          <c:showBubbleSize val="0"/>
        </c:dLbls>
        <c:gapWidth val="199"/>
        <c:axId val="1591308800"/>
        <c:axId val="1591301184"/>
      </c:barChart>
      <c:catAx>
        <c:axId val="1591308800"/>
        <c:scaling>
          <c:orientation val="minMax"/>
        </c:scaling>
        <c:delete val="0"/>
        <c:axPos val="l"/>
        <c:numFmt formatCode="General" sourceLinked="1"/>
        <c:majorTickMark val="none"/>
        <c:minorTickMark val="none"/>
        <c:tickLblPos val="nextTo"/>
        <c:spPr>
          <a:solidFill>
            <a:schemeClr val="bg1"/>
          </a:solid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1" u="none" strike="noStrike" kern="1200" cap="none" spc="0" normalizeH="0" baseline="0">
                <a:solidFill>
                  <a:schemeClr val="tx1"/>
                </a:solidFill>
                <a:latin typeface="+mn-lt"/>
                <a:ea typeface="+mn-ea"/>
                <a:cs typeface="+mn-cs"/>
              </a:defRPr>
            </a:pPr>
            <a:endParaRPr lang="en-US"/>
          </a:p>
        </c:txPr>
        <c:crossAx val="1591301184"/>
        <c:crosses val="autoZero"/>
        <c:auto val="1"/>
        <c:lblAlgn val="ctr"/>
        <c:lblOffset val="100"/>
        <c:noMultiLvlLbl val="0"/>
      </c:catAx>
      <c:valAx>
        <c:axId val="1591301184"/>
        <c:scaling>
          <c:orientation val="minMax"/>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91308800"/>
        <c:crosses val="autoZero"/>
        <c:crossBetween val="between"/>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defRPr sz="1197"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22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20.emf"/></Relationships>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8F2B17-0EC5-4904-A08D-3202C0EFB1DE}" type="datetimeFigureOut">
              <a:rPr lang="en-GB" smtClean="0"/>
              <a:t>14/08/2023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533C2A-7064-4A4E-9194-54539822A544}" type="slidenum">
              <a:rPr lang="en-GB" smtClean="0"/>
              <a:t>‹#›</a:t>
            </a:fld>
            <a:endParaRPr lang="en-GB"/>
          </a:p>
        </p:txBody>
      </p:sp>
    </p:spTree>
    <p:extLst>
      <p:ext uri="{BB962C8B-B14F-4D97-AF65-F5344CB8AC3E}">
        <p14:creationId xmlns:p14="http://schemas.microsoft.com/office/powerpoint/2010/main" val="107293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 name="Google Shape;6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93642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334667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 name="Google Shape;8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097825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 name="Google Shape;10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06948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785663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Google Shape;11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803667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 name="Google Shape;12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60379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9D4E962A-F2DD-40D5-8833-BF3D275AB12C}" type="datetimeFigureOut">
              <a:rPr lang="en-GB" smtClean="0"/>
              <a:t>14/08/2023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DB86BA8-C9EE-4149-83D7-F572C8D2551A}" type="slidenum">
              <a:rPr lang="en-GB" smtClean="0"/>
              <a:t>‹#›</a:t>
            </a:fld>
            <a:endParaRPr lang="en-GB"/>
          </a:p>
        </p:txBody>
      </p:sp>
    </p:spTree>
    <p:extLst>
      <p:ext uri="{BB962C8B-B14F-4D97-AF65-F5344CB8AC3E}">
        <p14:creationId xmlns:p14="http://schemas.microsoft.com/office/powerpoint/2010/main" val="2819009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9D4E962A-F2DD-40D5-8833-BF3D275AB12C}" type="datetimeFigureOut">
              <a:rPr lang="en-GB" smtClean="0"/>
              <a:t>14/08/2023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DB86BA8-C9EE-4149-83D7-F572C8D2551A}" type="slidenum">
              <a:rPr lang="en-GB" smtClean="0"/>
              <a:t>‹#›</a:t>
            </a:fld>
            <a:endParaRPr lang="en-GB"/>
          </a:p>
        </p:txBody>
      </p:sp>
    </p:spTree>
    <p:extLst>
      <p:ext uri="{BB962C8B-B14F-4D97-AF65-F5344CB8AC3E}">
        <p14:creationId xmlns:p14="http://schemas.microsoft.com/office/powerpoint/2010/main" val="2005193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9D4E962A-F2DD-40D5-8833-BF3D275AB12C}" type="datetimeFigureOut">
              <a:rPr lang="en-GB" smtClean="0"/>
              <a:t>14/08/2023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DB86BA8-C9EE-4149-83D7-F572C8D2551A}" type="slidenum">
              <a:rPr lang="en-GB" smtClean="0"/>
              <a:t>‹#›</a:t>
            </a:fld>
            <a:endParaRPr lang="en-GB"/>
          </a:p>
        </p:txBody>
      </p:sp>
    </p:spTree>
    <p:extLst>
      <p:ext uri="{BB962C8B-B14F-4D97-AF65-F5344CB8AC3E}">
        <p14:creationId xmlns:p14="http://schemas.microsoft.com/office/powerpoint/2010/main" val="31176915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3"/>
        <p:cNvGrpSpPr/>
        <p:nvPr/>
      </p:nvGrpSpPr>
      <p:grpSpPr>
        <a:xfrm>
          <a:off x="0" y="0"/>
          <a:ext cx="0" cy="0"/>
          <a:chOff x="0" y="0"/>
          <a:chExt cx="0" cy="0"/>
        </a:xfrm>
      </p:grpSpPr>
      <p:sp>
        <p:nvSpPr>
          <p:cNvPr id="14" name="Google Shape;14;p17"/>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17"/>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609585" lvl="0" indent="-457189" algn="l">
              <a:lnSpc>
                <a:spcPct val="115000"/>
              </a:lnSpc>
              <a:spcBef>
                <a:spcPts val="0"/>
              </a:spcBef>
              <a:spcAft>
                <a:spcPts val="0"/>
              </a:spcAft>
              <a:buSzPts val="1800"/>
              <a:buChar char="●"/>
              <a:defRPr/>
            </a:lvl1pPr>
            <a:lvl2pPr marL="1219170" lvl="1" indent="-423323" algn="l">
              <a:lnSpc>
                <a:spcPct val="115000"/>
              </a:lnSpc>
              <a:spcBef>
                <a:spcPts val="0"/>
              </a:spcBef>
              <a:spcAft>
                <a:spcPts val="0"/>
              </a:spcAft>
              <a:buSzPts val="1400"/>
              <a:buChar char="○"/>
              <a:defRPr/>
            </a:lvl2pPr>
            <a:lvl3pPr marL="1828754" lvl="2" indent="-423323" algn="l">
              <a:lnSpc>
                <a:spcPct val="115000"/>
              </a:lnSpc>
              <a:spcBef>
                <a:spcPts val="0"/>
              </a:spcBef>
              <a:spcAft>
                <a:spcPts val="0"/>
              </a:spcAft>
              <a:buSzPts val="1400"/>
              <a:buChar char="■"/>
              <a:defRPr/>
            </a:lvl3pPr>
            <a:lvl4pPr marL="2438339" lvl="3" indent="-423323" algn="l">
              <a:lnSpc>
                <a:spcPct val="115000"/>
              </a:lnSpc>
              <a:spcBef>
                <a:spcPts val="0"/>
              </a:spcBef>
              <a:spcAft>
                <a:spcPts val="0"/>
              </a:spcAft>
              <a:buSzPts val="1400"/>
              <a:buChar char="●"/>
              <a:defRPr/>
            </a:lvl4pPr>
            <a:lvl5pPr marL="3047924" lvl="4" indent="-423323" algn="l">
              <a:lnSpc>
                <a:spcPct val="115000"/>
              </a:lnSpc>
              <a:spcBef>
                <a:spcPts val="0"/>
              </a:spcBef>
              <a:spcAft>
                <a:spcPts val="0"/>
              </a:spcAft>
              <a:buSzPts val="1400"/>
              <a:buChar char="○"/>
              <a:defRPr/>
            </a:lvl5pPr>
            <a:lvl6pPr marL="3657509" lvl="5" indent="-423323" algn="l">
              <a:lnSpc>
                <a:spcPct val="115000"/>
              </a:lnSpc>
              <a:spcBef>
                <a:spcPts val="0"/>
              </a:spcBef>
              <a:spcAft>
                <a:spcPts val="0"/>
              </a:spcAft>
              <a:buSzPts val="1400"/>
              <a:buChar char="■"/>
              <a:defRPr/>
            </a:lvl6pPr>
            <a:lvl7pPr marL="4267093" lvl="6" indent="-423323" algn="l">
              <a:lnSpc>
                <a:spcPct val="115000"/>
              </a:lnSpc>
              <a:spcBef>
                <a:spcPts val="0"/>
              </a:spcBef>
              <a:spcAft>
                <a:spcPts val="0"/>
              </a:spcAft>
              <a:buSzPts val="1400"/>
              <a:buChar char="●"/>
              <a:defRPr/>
            </a:lvl7pPr>
            <a:lvl8pPr marL="4876678" lvl="7" indent="-423323" algn="l">
              <a:lnSpc>
                <a:spcPct val="115000"/>
              </a:lnSpc>
              <a:spcBef>
                <a:spcPts val="0"/>
              </a:spcBef>
              <a:spcAft>
                <a:spcPts val="0"/>
              </a:spcAft>
              <a:buSzPts val="1400"/>
              <a:buChar char="○"/>
              <a:defRPr/>
            </a:lvl8pPr>
            <a:lvl9pPr marL="5486263" lvl="8" indent="-423323" algn="l">
              <a:lnSpc>
                <a:spcPct val="115000"/>
              </a:lnSpc>
              <a:spcBef>
                <a:spcPts val="0"/>
              </a:spcBef>
              <a:spcAft>
                <a:spcPts val="0"/>
              </a:spcAft>
              <a:buSzPts val="1400"/>
              <a:buChar char="■"/>
              <a:defRPr/>
            </a:lvl9pPr>
          </a:lstStyle>
          <a:p>
            <a:endParaRPr/>
          </a:p>
        </p:txBody>
      </p:sp>
      <p:sp>
        <p:nvSpPr>
          <p:cNvPr id="16" name="Google Shape;16;p17"/>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9695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9D4E962A-F2DD-40D5-8833-BF3D275AB12C}" type="datetimeFigureOut">
              <a:rPr lang="en-GB" smtClean="0"/>
              <a:t>14/08/2023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DB86BA8-C9EE-4149-83D7-F572C8D2551A}" type="slidenum">
              <a:rPr lang="en-GB" smtClean="0"/>
              <a:t>‹#›</a:t>
            </a:fld>
            <a:endParaRPr lang="en-GB"/>
          </a:p>
        </p:txBody>
      </p:sp>
    </p:spTree>
    <p:extLst>
      <p:ext uri="{BB962C8B-B14F-4D97-AF65-F5344CB8AC3E}">
        <p14:creationId xmlns:p14="http://schemas.microsoft.com/office/powerpoint/2010/main" val="2510012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4E962A-F2DD-40D5-8833-BF3D275AB12C}" type="datetimeFigureOut">
              <a:rPr lang="en-GB" smtClean="0"/>
              <a:t>14/08/2023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DB86BA8-C9EE-4149-83D7-F572C8D2551A}" type="slidenum">
              <a:rPr lang="en-GB" smtClean="0"/>
              <a:t>‹#›</a:t>
            </a:fld>
            <a:endParaRPr lang="en-GB"/>
          </a:p>
        </p:txBody>
      </p:sp>
    </p:spTree>
    <p:extLst>
      <p:ext uri="{BB962C8B-B14F-4D97-AF65-F5344CB8AC3E}">
        <p14:creationId xmlns:p14="http://schemas.microsoft.com/office/powerpoint/2010/main" val="1330293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9D4E962A-F2DD-40D5-8833-BF3D275AB12C}" type="datetimeFigureOut">
              <a:rPr lang="en-GB" smtClean="0"/>
              <a:t>14/08/2023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DB86BA8-C9EE-4149-83D7-F572C8D2551A}" type="slidenum">
              <a:rPr lang="en-GB" smtClean="0"/>
              <a:t>‹#›</a:t>
            </a:fld>
            <a:endParaRPr lang="en-GB"/>
          </a:p>
        </p:txBody>
      </p:sp>
    </p:spTree>
    <p:extLst>
      <p:ext uri="{BB962C8B-B14F-4D97-AF65-F5344CB8AC3E}">
        <p14:creationId xmlns:p14="http://schemas.microsoft.com/office/powerpoint/2010/main" val="17408273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9D4E962A-F2DD-40D5-8833-BF3D275AB12C}" type="datetimeFigureOut">
              <a:rPr lang="en-GB" smtClean="0"/>
              <a:t>14/08/2023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4DB86BA8-C9EE-4149-83D7-F572C8D2551A}" type="slidenum">
              <a:rPr lang="en-GB" smtClean="0"/>
              <a:t>‹#›</a:t>
            </a:fld>
            <a:endParaRPr lang="en-GB"/>
          </a:p>
        </p:txBody>
      </p:sp>
    </p:spTree>
    <p:extLst>
      <p:ext uri="{BB962C8B-B14F-4D97-AF65-F5344CB8AC3E}">
        <p14:creationId xmlns:p14="http://schemas.microsoft.com/office/powerpoint/2010/main" val="857231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9D4E962A-F2DD-40D5-8833-BF3D275AB12C}" type="datetimeFigureOut">
              <a:rPr lang="en-GB" smtClean="0"/>
              <a:t>14/08/2023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DB86BA8-C9EE-4149-83D7-F572C8D2551A}" type="slidenum">
              <a:rPr lang="en-GB" smtClean="0"/>
              <a:t>‹#›</a:t>
            </a:fld>
            <a:endParaRPr lang="en-GB"/>
          </a:p>
        </p:txBody>
      </p:sp>
    </p:spTree>
    <p:extLst>
      <p:ext uri="{BB962C8B-B14F-4D97-AF65-F5344CB8AC3E}">
        <p14:creationId xmlns:p14="http://schemas.microsoft.com/office/powerpoint/2010/main" val="2287681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4E962A-F2DD-40D5-8833-BF3D275AB12C}" type="datetimeFigureOut">
              <a:rPr lang="en-GB" smtClean="0"/>
              <a:t>14/08/2023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4DB86BA8-C9EE-4149-83D7-F572C8D2551A}" type="slidenum">
              <a:rPr lang="en-GB" smtClean="0"/>
              <a:t>‹#›</a:t>
            </a:fld>
            <a:endParaRPr lang="en-GB"/>
          </a:p>
        </p:txBody>
      </p:sp>
    </p:spTree>
    <p:extLst>
      <p:ext uri="{BB962C8B-B14F-4D97-AF65-F5344CB8AC3E}">
        <p14:creationId xmlns:p14="http://schemas.microsoft.com/office/powerpoint/2010/main" val="3961453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4E962A-F2DD-40D5-8833-BF3D275AB12C}" type="datetimeFigureOut">
              <a:rPr lang="en-GB" smtClean="0"/>
              <a:t>14/08/2023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DB86BA8-C9EE-4149-83D7-F572C8D2551A}" type="slidenum">
              <a:rPr lang="en-GB" smtClean="0"/>
              <a:t>‹#›</a:t>
            </a:fld>
            <a:endParaRPr lang="en-GB"/>
          </a:p>
        </p:txBody>
      </p:sp>
    </p:spTree>
    <p:extLst>
      <p:ext uri="{BB962C8B-B14F-4D97-AF65-F5344CB8AC3E}">
        <p14:creationId xmlns:p14="http://schemas.microsoft.com/office/powerpoint/2010/main" val="1392951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4E962A-F2DD-40D5-8833-BF3D275AB12C}" type="datetimeFigureOut">
              <a:rPr lang="en-GB" smtClean="0"/>
              <a:t>14/08/2023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DB86BA8-C9EE-4149-83D7-F572C8D2551A}" type="slidenum">
              <a:rPr lang="en-GB" smtClean="0"/>
              <a:t>‹#›</a:t>
            </a:fld>
            <a:endParaRPr lang="en-GB"/>
          </a:p>
        </p:txBody>
      </p:sp>
    </p:spTree>
    <p:extLst>
      <p:ext uri="{BB962C8B-B14F-4D97-AF65-F5344CB8AC3E}">
        <p14:creationId xmlns:p14="http://schemas.microsoft.com/office/powerpoint/2010/main" val="4163659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4E962A-F2DD-40D5-8833-BF3D275AB12C}" type="datetimeFigureOut">
              <a:rPr lang="en-GB" smtClean="0"/>
              <a:t>14/08/2023</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B86BA8-C9EE-4149-83D7-F572C8D2551A}" type="slidenum">
              <a:rPr lang="en-GB" smtClean="0"/>
              <a:t>‹#›</a:t>
            </a:fld>
            <a:endParaRPr lang="en-GB"/>
          </a:p>
        </p:txBody>
      </p:sp>
    </p:spTree>
    <p:extLst>
      <p:ext uri="{BB962C8B-B14F-4D97-AF65-F5344CB8AC3E}">
        <p14:creationId xmlns:p14="http://schemas.microsoft.com/office/powerpoint/2010/main" val="5630960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2.png"/><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20.emf"/><Relationship Id="rId4" Type="http://schemas.openxmlformats.org/officeDocument/2006/relationships/package" Target="../embeddings/Microsoft_Excel_Worksheet1.xlsx"/></Relationships>
</file>

<file path=ppt/slides/_rels/slide2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5211" y="150261"/>
            <a:ext cx="10855235" cy="3359702"/>
          </a:xfrm>
        </p:spPr>
        <p:txBody>
          <a:bodyPr/>
          <a:lstStyle/>
          <a:p>
            <a:r>
              <a:rPr lang="en-US" dirty="0" smtClean="0"/>
              <a:t>Nurse strengthening Project </a:t>
            </a:r>
            <a:endParaRPr lang="en-GB" dirty="0"/>
          </a:p>
        </p:txBody>
      </p:sp>
      <p:sp>
        <p:nvSpPr>
          <p:cNvPr id="3" name="Subtitle 2"/>
          <p:cNvSpPr>
            <a:spLocks noGrp="1"/>
          </p:cNvSpPr>
          <p:nvPr>
            <p:ph type="subTitle" idx="1"/>
          </p:nvPr>
        </p:nvSpPr>
        <p:spPr>
          <a:xfrm>
            <a:off x="858248" y="3605349"/>
            <a:ext cx="10711543" cy="3108960"/>
          </a:xfrm>
        </p:spPr>
        <p:txBody>
          <a:bodyPr>
            <a:normAutofit/>
          </a:bodyPr>
          <a:lstStyle/>
          <a:p>
            <a:r>
              <a:rPr lang="en-US" dirty="0" smtClean="0"/>
              <a:t>Present  By:</a:t>
            </a:r>
          </a:p>
          <a:p>
            <a:r>
              <a:rPr lang="en-US" sz="3200" dirty="0" smtClean="0"/>
              <a:t>Ahmed-</a:t>
            </a:r>
            <a:r>
              <a:rPr lang="en-US" sz="3200" dirty="0" err="1" smtClean="0"/>
              <a:t>Yasin</a:t>
            </a:r>
            <a:r>
              <a:rPr lang="en-US" sz="3200" dirty="0" smtClean="0"/>
              <a:t>, (Rn, HSM ,MSc) </a:t>
            </a:r>
          </a:p>
          <a:p>
            <a:r>
              <a:rPr lang="en-US" dirty="0" smtClean="0"/>
              <a:t>Matron of HGH  </a:t>
            </a:r>
          </a:p>
          <a:p>
            <a:r>
              <a:rPr lang="en-US" dirty="0" smtClean="0"/>
              <a:t>and </a:t>
            </a:r>
          </a:p>
          <a:p>
            <a:r>
              <a:rPr lang="en-US" sz="3200" dirty="0" smtClean="0"/>
              <a:t>Asma Hassan,(Rn, Psych MSc) </a:t>
            </a:r>
          </a:p>
          <a:p>
            <a:r>
              <a:rPr lang="en-US" sz="3200" dirty="0" smtClean="0"/>
              <a:t> </a:t>
            </a:r>
            <a:r>
              <a:rPr lang="en-US" dirty="0" smtClean="0"/>
              <a:t>SLNMA consultant</a:t>
            </a:r>
            <a:endParaRPr lang="en-GB" dirty="0"/>
          </a:p>
        </p:txBody>
      </p:sp>
      <p:pic>
        <p:nvPicPr>
          <p:cNvPr id="6" name="Picture 5"/>
          <p:cNvPicPr>
            <a:picLocks noChangeAspect="1"/>
          </p:cNvPicPr>
          <p:nvPr/>
        </p:nvPicPr>
        <p:blipFill>
          <a:blip r:embed="rId2"/>
          <a:stretch>
            <a:fillRect/>
          </a:stretch>
        </p:blipFill>
        <p:spPr>
          <a:xfrm>
            <a:off x="4777104" y="513508"/>
            <a:ext cx="2442754" cy="1692006"/>
          </a:xfrm>
          <a:prstGeom prst="rect">
            <a:avLst/>
          </a:prstGeom>
        </p:spPr>
      </p:pic>
      <p:pic>
        <p:nvPicPr>
          <p:cNvPr id="7" name="Picture 6"/>
          <p:cNvPicPr>
            <a:picLocks noChangeAspect="1"/>
          </p:cNvPicPr>
          <p:nvPr/>
        </p:nvPicPr>
        <p:blipFill>
          <a:blip r:embed="rId3"/>
          <a:stretch>
            <a:fillRect/>
          </a:stretch>
        </p:blipFill>
        <p:spPr>
          <a:xfrm>
            <a:off x="9251036" y="658817"/>
            <a:ext cx="2109100" cy="1401391"/>
          </a:xfrm>
          <a:prstGeom prst="rect">
            <a:avLst/>
          </a:prstGeom>
        </p:spPr>
      </p:pic>
      <p:pic>
        <p:nvPicPr>
          <p:cNvPr id="1026" name="Picture 2" descr="Ministry Of Health Development Somaliland (MoHD) (@SomalilandMoHD) / Twitt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2775" y="163324"/>
            <a:ext cx="2615301" cy="2418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16017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0"/>
          <p:cNvSpPr txBox="1">
            <a:spLocks noGrp="1"/>
          </p:cNvSpPr>
          <p:nvPr>
            <p:ph type="title"/>
          </p:nvPr>
        </p:nvSpPr>
        <p:spPr>
          <a:xfrm>
            <a:off x="415600" y="593367"/>
            <a:ext cx="11360800" cy="763600"/>
          </a:xfrm>
          <a:prstGeom prst="rect">
            <a:avLst/>
          </a:prstGeom>
          <a:noFill/>
          <a:ln>
            <a:noFill/>
          </a:ln>
        </p:spPr>
        <p:txBody>
          <a:bodyPr spcFirstLastPara="1" vert="horz" wrap="square" lIns="121900" tIns="121900" rIns="121900" bIns="121900" rtlCol="0" anchor="t" anchorCtr="0">
            <a:normAutofit fontScale="90000"/>
          </a:bodyPr>
          <a:lstStyle/>
          <a:p>
            <a:pPr>
              <a:buSzPct val="111111"/>
            </a:pPr>
            <a:r>
              <a:rPr lang="en"/>
              <a:t>The Process</a:t>
            </a:r>
            <a:endParaRPr/>
          </a:p>
        </p:txBody>
      </p:sp>
      <p:sp>
        <p:nvSpPr>
          <p:cNvPr id="120" name="Google Shape;120;p10"/>
          <p:cNvSpPr txBox="1">
            <a:spLocks noGrp="1"/>
          </p:cNvSpPr>
          <p:nvPr>
            <p:ph type="body" idx="1"/>
          </p:nvPr>
        </p:nvSpPr>
        <p:spPr>
          <a:xfrm>
            <a:off x="415600" y="1536633"/>
            <a:ext cx="11360800" cy="4555200"/>
          </a:xfrm>
          <a:prstGeom prst="rect">
            <a:avLst/>
          </a:prstGeom>
          <a:noFill/>
          <a:ln>
            <a:noFill/>
          </a:ln>
        </p:spPr>
        <p:txBody>
          <a:bodyPr spcFirstLastPara="1" vert="horz" wrap="square" lIns="121900" tIns="121900" rIns="121900" bIns="121900" rtlCol="0" anchor="t" anchorCtr="0">
            <a:normAutofit/>
          </a:bodyPr>
          <a:lstStyle/>
          <a:p>
            <a:pPr marL="0" indent="0">
              <a:buNone/>
            </a:pPr>
            <a:r>
              <a:rPr lang="en" dirty="0"/>
              <a:t>3. </a:t>
            </a:r>
            <a:r>
              <a:rPr lang="en" dirty="0">
                <a:solidFill>
                  <a:schemeClr val="dk1"/>
                </a:solidFill>
              </a:rPr>
              <a:t> All the surveys responses will be kept categorized in their departments to just select each shift trainer </a:t>
            </a:r>
            <a:endParaRPr dirty="0">
              <a:solidFill>
                <a:schemeClr val="dk1"/>
              </a:solidFill>
            </a:endParaRPr>
          </a:p>
          <a:p>
            <a:pPr marL="0" indent="0">
              <a:spcBef>
                <a:spcPts val="1600"/>
              </a:spcBef>
              <a:buNone/>
            </a:pPr>
            <a:r>
              <a:rPr lang="en" dirty="0">
                <a:solidFill>
                  <a:schemeClr val="dk1"/>
                </a:solidFill>
              </a:rPr>
              <a:t>4.  After selecting the participants a checklist will be given to each participant followed by </a:t>
            </a:r>
            <a:r>
              <a:rPr lang="en" dirty="0" smtClean="0">
                <a:solidFill>
                  <a:schemeClr val="dk1"/>
                </a:solidFill>
              </a:rPr>
              <a:t>pre test questionnaire (25 questions) </a:t>
            </a:r>
            <a:r>
              <a:rPr lang="en" dirty="0">
                <a:solidFill>
                  <a:schemeClr val="dk1"/>
                </a:solidFill>
              </a:rPr>
              <a:t>to assess the participants skills and knowledge </a:t>
            </a:r>
            <a:endParaRPr dirty="0">
              <a:solidFill>
                <a:schemeClr val="dk1"/>
              </a:solidFill>
            </a:endParaRPr>
          </a:p>
          <a:p>
            <a:pPr marL="0" indent="0">
              <a:spcBef>
                <a:spcPts val="1600"/>
              </a:spcBef>
              <a:spcAft>
                <a:spcPts val="1600"/>
              </a:spcAft>
              <a:buNone/>
            </a:pPr>
            <a:r>
              <a:rPr lang="en" dirty="0">
                <a:solidFill>
                  <a:schemeClr val="dk1"/>
                </a:solidFill>
              </a:rPr>
              <a:t>6.  After gathering all these data a plan for the training will be laid out, determining the content of the training manuals and methods, venues..etc</a:t>
            </a:r>
            <a:endParaRPr dirty="0">
              <a:solidFill>
                <a:schemeClr val="dk1"/>
              </a:solidFill>
            </a:endParaRPr>
          </a:p>
        </p:txBody>
      </p:sp>
    </p:spTree>
    <p:extLst>
      <p:ext uri="{BB962C8B-B14F-4D97-AF65-F5344CB8AC3E}">
        <p14:creationId xmlns:p14="http://schemas.microsoft.com/office/powerpoint/2010/main" val="12122175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grpSp>
        <p:nvGrpSpPr>
          <p:cNvPr id="125" name="Google Shape;125;p11"/>
          <p:cNvGrpSpPr/>
          <p:nvPr/>
        </p:nvGrpSpPr>
        <p:grpSpPr>
          <a:xfrm>
            <a:off x="8050701" y="3871680"/>
            <a:ext cx="3494815" cy="1846000"/>
            <a:chOff x="6038025" y="3091475"/>
            <a:chExt cx="2621111" cy="1384500"/>
          </a:xfrm>
        </p:grpSpPr>
        <p:cxnSp>
          <p:nvCxnSpPr>
            <p:cNvPr id="126" name="Google Shape;126;p11"/>
            <p:cNvCxnSpPr/>
            <p:nvPr/>
          </p:nvCxnSpPr>
          <p:spPr>
            <a:xfrm>
              <a:off x="6038025" y="3312550"/>
              <a:ext cx="582000" cy="0"/>
            </a:xfrm>
            <a:prstGeom prst="straightConnector1">
              <a:avLst/>
            </a:prstGeom>
            <a:noFill/>
            <a:ln w="9525" cap="flat" cmpd="sng">
              <a:solidFill>
                <a:srgbClr val="C2C2C2"/>
              </a:solidFill>
              <a:prstDash val="solid"/>
              <a:round/>
              <a:headEnd type="none" w="sm" len="sm"/>
              <a:tailEnd type="none" w="sm" len="sm"/>
            </a:ln>
          </p:spPr>
        </p:cxnSp>
        <p:sp>
          <p:nvSpPr>
            <p:cNvPr id="127" name="Google Shape;127;p11"/>
            <p:cNvSpPr txBox="1"/>
            <p:nvPr/>
          </p:nvSpPr>
          <p:spPr>
            <a:xfrm>
              <a:off x="6791936" y="3091475"/>
              <a:ext cx="1867200" cy="1384500"/>
            </a:xfrm>
            <a:prstGeom prst="rect">
              <a:avLst/>
            </a:prstGeom>
            <a:noFill/>
            <a:ln>
              <a:noFill/>
            </a:ln>
          </p:spPr>
          <p:txBody>
            <a:bodyPr spcFirstLastPara="1" wrap="square" lIns="121900" tIns="121900" rIns="121900" bIns="121900" anchor="ctr" anchorCtr="0">
              <a:noAutofit/>
            </a:bodyPr>
            <a:lstStyle/>
            <a:p>
              <a:pPr>
                <a:buClr>
                  <a:srgbClr val="000000"/>
                </a:buClr>
                <a:buSzPts val="1200"/>
              </a:pPr>
              <a:r>
                <a:rPr lang="en" sz="1600" b="1" dirty="0">
                  <a:solidFill>
                    <a:srgbClr val="000000"/>
                  </a:solidFill>
                  <a:latin typeface="Roboto"/>
                  <a:ea typeface="Roboto"/>
                  <a:cs typeface="Roboto"/>
                  <a:sym typeface="Roboto"/>
                </a:rPr>
                <a:t>SURVEY FOR EVERY DEPARTMENT NURSES</a:t>
              </a:r>
              <a:endParaRPr sz="1600" b="1" dirty="0">
                <a:solidFill>
                  <a:srgbClr val="000000"/>
                </a:solidFill>
                <a:latin typeface="Roboto"/>
                <a:ea typeface="Roboto"/>
                <a:cs typeface="Roboto"/>
                <a:sym typeface="Roboto"/>
              </a:endParaRPr>
            </a:p>
            <a:p>
              <a:pPr>
                <a:buClr>
                  <a:srgbClr val="000000"/>
                </a:buClr>
                <a:buSzPts val="1200"/>
              </a:pPr>
              <a:endParaRPr sz="1600" b="1" dirty="0">
                <a:solidFill>
                  <a:srgbClr val="000000"/>
                </a:solidFill>
                <a:latin typeface="Roboto"/>
                <a:ea typeface="Roboto"/>
                <a:cs typeface="Roboto"/>
                <a:sym typeface="Roboto"/>
              </a:endParaRPr>
            </a:p>
            <a:p>
              <a:pPr>
                <a:spcAft>
                  <a:spcPts val="2133"/>
                </a:spcAft>
                <a:buClr>
                  <a:srgbClr val="000000"/>
                </a:buClr>
                <a:buSzPts val="1200"/>
              </a:pPr>
              <a:r>
                <a:rPr lang="en" sz="1600" dirty="0">
                  <a:solidFill>
                    <a:srgbClr val="000000"/>
                  </a:solidFill>
                  <a:latin typeface="Roboto"/>
                  <a:ea typeface="Roboto"/>
                  <a:cs typeface="Roboto"/>
                  <a:sym typeface="Roboto"/>
                </a:rPr>
                <a:t>Standardized questions given to every department nurses that hospital admin agree on</a:t>
              </a:r>
              <a:endParaRPr sz="1600" b="1" dirty="0">
                <a:solidFill>
                  <a:srgbClr val="000000"/>
                </a:solidFill>
                <a:latin typeface="Roboto"/>
                <a:ea typeface="Roboto"/>
                <a:cs typeface="Roboto"/>
                <a:sym typeface="Roboto"/>
              </a:endParaRPr>
            </a:p>
          </p:txBody>
        </p:sp>
        <p:sp>
          <p:nvSpPr>
            <p:cNvPr id="128" name="Google Shape;128;p11"/>
            <p:cNvSpPr/>
            <p:nvPr/>
          </p:nvSpPr>
          <p:spPr>
            <a:xfrm>
              <a:off x="6424027" y="3212150"/>
              <a:ext cx="198600" cy="198300"/>
            </a:xfrm>
            <a:prstGeom prst="ellipse">
              <a:avLst/>
            </a:prstGeom>
            <a:solidFill>
              <a:srgbClr val="9225A5"/>
            </a:solid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129" name="Google Shape;129;p11"/>
            <p:cNvSpPr txBox="1"/>
            <p:nvPr/>
          </p:nvSpPr>
          <p:spPr>
            <a:xfrm>
              <a:off x="6399017" y="3156109"/>
              <a:ext cx="247500" cy="312900"/>
            </a:xfrm>
            <a:prstGeom prst="rect">
              <a:avLst/>
            </a:prstGeom>
            <a:noFill/>
            <a:ln>
              <a:noFill/>
            </a:ln>
          </p:spPr>
          <p:txBody>
            <a:bodyPr spcFirstLastPara="1" wrap="square" lIns="121900" tIns="121900" rIns="121900" bIns="121900" anchor="t" anchorCtr="0">
              <a:noAutofit/>
            </a:bodyPr>
            <a:lstStyle/>
            <a:p>
              <a:pPr algn="ctr">
                <a:spcAft>
                  <a:spcPts val="2133"/>
                </a:spcAft>
                <a:buClr>
                  <a:srgbClr val="000000"/>
                </a:buClr>
                <a:buSzPts val="800"/>
              </a:pPr>
              <a:r>
                <a:rPr lang="en" sz="1067">
                  <a:solidFill>
                    <a:srgbClr val="FFFFFF"/>
                  </a:solidFill>
                  <a:latin typeface="Roboto"/>
                  <a:ea typeface="Roboto"/>
                  <a:cs typeface="Roboto"/>
                  <a:sym typeface="Roboto"/>
                </a:rPr>
                <a:t>1</a:t>
              </a:r>
              <a:endParaRPr sz="1067">
                <a:solidFill>
                  <a:srgbClr val="FFFFFF"/>
                </a:solidFill>
                <a:latin typeface="Roboto"/>
                <a:ea typeface="Roboto"/>
                <a:cs typeface="Roboto"/>
                <a:sym typeface="Roboto"/>
              </a:endParaRPr>
            </a:p>
          </p:txBody>
        </p:sp>
      </p:grpSp>
      <p:grpSp>
        <p:nvGrpSpPr>
          <p:cNvPr id="130" name="Google Shape;130;p11"/>
          <p:cNvGrpSpPr/>
          <p:nvPr/>
        </p:nvGrpSpPr>
        <p:grpSpPr>
          <a:xfrm>
            <a:off x="185234" y="2184967"/>
            <a:ext cx="4656167" cy="2883600"/>
            <a:chOff x="138925" y="1844095"/>
            <a:chExt cx="3492125" cy="2162700"/>
          </a:xfrm>
        </p:grpSpPr>
        <p:sp>
          <p:nvSpPr>
            <p:cNvPr id="131" name="Google Shape;131;p11"/>
            <p:cNvSpPr txBox="1"/>
            <p:nvPr/>
          </p:nvSpPr>
          <p:spPr>
            <a:xfrm>
              <a:off x="138925" y="1844095"/>
              <a:ext cx="2364600" cy="2162700"/>
            </a:xfrm>
            <a:prstGeom prst="rect">
              <a:avLst/>
            </a:prstGeom>
            <a:noFill/>
            <a:ln>
              <a:noFill/>
            </a:ln>
          </p:spPr>
          <p:txBody>
            <a:bodyPr spcFirstLastPara="1" wrap="square" lIns="121900" tIns="121900" rIns="121900" bIns="121900" anchor="ctr" anchorCtr="0">
              <a:noAutofit/>
            </a:bodyPr>
            <a:lstStyle/>
            <a:p>
              <a:pPr algn="r">
                <a:buClr>
                  <a:srgbClr val="000000"/>
                </a:buClr>
                <a:buSzPts val="1300"/>
              </a:pPr>
              <a:r>
                <a:rPr lang="en" sz="1733" b="1">
                  <a:solidFill>
                    <a:srgbClr val="000000"/>
                  </a:solidFill>
                  <a:latin typeface="Roboto"/>
                  <a:ea typeface="Roboto"/>
                  <a:cs typeface="Roboto"/>
                  <a:sym typeface="Roboto"/>
                </a:rPr>
                <a:t>SELECTED PARTICIPATING NURSES ARE GIVEN A PRE TEST /CHECKLIST FOLLOWED BY INDIVIDUAL INTERVIEW</a:t>
              </a:r>
              <a:endParaRPr sz="1733" b="1">
                <a:solidFill>
                  <a:srgbClr val="000000"/>
                </a:solidFill>
                <a:latin typeface="Roboto"/>
                <a:ea typeface="Roboto"/>
                <a:cs typeface="Roboto"/>
                <a:sym typeface="Roboto"/>
              </a:endParaRPr>
            </a:p>
            <a:p>
              <a:pPr algn="r">
                <a:buClr>
                  <a:srgbClr val="000000"/>
                </a:buClr>
                <a:buSzPts val="1200"/>
              </a:pPr>
              <a:endParaRPr sz="1600" b="1">
                <a:solidFill>
                  <a:srgbClr val="000000"/>
                </a:solidFill>
                <a:latin typeface="Roboto"/>
                <a:ea typeface="Roboto"/>
                <a:cs typeface="Roboto"/>
                <a:sym typeface="Roboto"/>
              </a:endParaRPr>
            </a:p>
            <a:p>
              <a:pPr algn="r">
                <a:spcAft>
                  <a:spcPts val="2133"/>
                </a:spcAft>
                <a:buClr>
                  <a:srgbClr val="000000"/>
                </a:buClr>
                <a:buSzPts val="1300"/>
              </a:pPr>
              <a:r>
                <a:rPr lang="en" sz="1733">
                  <a:solidFill>
                    <a:srgbClr val="000000"/>
                  </a:solidFill>
                  <a:latin typeface="Roboto"/>
                  <a:ea typeface="Roboto"/>
                  <a:cs typeface="Roboto"/>
                  <a:sym typeface="Roboto"/>
                </a:rPr>
                <a:t>Every department head nurse and ea one nurse from each shift  should be represented in the selected participants.</a:t>
              </a:r>
              <a:endParaRPr sz="1733" b="1">
                <a:solidFill>
                  <a:srgbClr val="000000"/>
                </a:solidFill>
                <a:latin typeface="Roboto"/>
                <a:ea typeface="Roboto"/>
                <a:cs typeface="Roboto"/>
                <a:sym typeface="Roboto"/>
              </a:endParaRPr>
            </a:p>
          </p:txBody>
        </p:sp>
        <p:cxnSp>
          <p:nvCxnSpPr>
            <p:cNvPr id="132" name="Google Shape;132;p11"/>
            <p:cNvCxnSpPr/>
            <p:nvPr/>
          </p:nvCxnSpPr>
          <p:spPr>
            <a:xfrm rot="10800000">
              <a:off x="2587350" y="2536350"/>
              <a:ext cx="1043700" cy="0"/>
            </a:xfrm>
            <a:prstGeom prst="straightConnector1">
              <a:avLst/>
            </a:prstGeom>
            <a:noFill/>
            <a:ln w="9525" cap="flat" cmpd="sng">
              <a:solidFill>
                <a:srgbClr val="C2C2C2"/>
              </a:solidFill>
              <a:prstDash val="solid"/>
              <a:round/>
              <a:headEnd type="none" w="sm" len="sm"/>
              <a:tailEnd type="none" w="sm" len="sm"/>
            </a:ln>
          </p:spPr>
        </p:cxnSp>
        <p:sp>
          <p:nvSpPr>
            <p:cNvPr id="133" name="Google Shape;133;p11"/>
            <p:cNvSpPr/>
            <p:nvPr/>
          </p:nvSpPr>
          <p:spPr>
            <a:xfrm>
              <a:off x="2523501" y="2431050"/>
              <a:ext cx="198600" cy="198300"/>
            </a:xfrm>
            <a:prstGeom prst="ellipse">
              <a:avLst/>
            </a:prstGeom>
            <a:solidFill>
              <a:srgbClr val="761E86"/>
            </a:solid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134" name="Google Shape;134;p11"/>
            <p:cNvSpPr txBox="1"/>
            <p:nvPr/>
          </p:nvSpPr>
          <p:spPr>
            <a:xfrm>
              <a:off x="2498491" y="2373759"/>
              <a:ext cx="247500" cy="312900"/>
            </a:xfrm>
            <a:prstGeom prst="rect">
              <a:avLst/>
            </a:prstGeom>
            <a:noFill/>
            <a:ln>
              <a:noFill/>
            </a:ln>
          </p:spPr>
          <p:txBody>
            <a:bodyPr spcFirstLastPara="1" wrap="square" lIns="121900" tIns="121900" rIns="121900" bIns="121900" anchor="t" anchorCtr="0">
              <a:noAutofit/>
            </a:bodyPr>
            <a:lstStyle/>
            <a:p>
              <a:pPr algn="ctr">
                <a:spcAft>
                  <a:spcPts val="2133"/>
                </a:spcAft>
                <a:buClr>
                  <a:srgbClr val="000000"/>
                </a:buClr>
                <a:buSzPts val="800"/>
              </a:pPr>
              <a:r>
                <a:rPr lang="en" sz="1067">
                  <a:solidFill>
                    <a:srgbClr val="FFFFFF"/>
                  </a:solidFill>
                  <a:latin typeface="Roboto"/>
                  <a:ea typeface="Roboto"/>
                  <a:cs typeface="Roboto"/>
                  <a:sym typeface="Roboto"/>
                </a:rPr>
                <a:t>2</a:t>
              </a:r>
              <a:endParaRPr sz="1067">
                <a:solidFill>
                  <a:srgbClr val="FFFFFF"/>
                </a:solidFill>
                <a:latin typeface="Roboto"/>
                <a:ea typeface="Roboto"/>
                <a:cs typeface="Roboto"/>
                <a:sym typeface="Roboto"/>
              </a:endParaRPr>
            </a:p>
          </p:txBody>
        </p:sp>
      </p:grpSp>
      <p:grpSp>
        <p:nvGrpSpPr>
          <p:cNvPr id="135" name="Google Shape;135;p11"/>
          <p:cNvGrpSpPr/>
          <p:nvPr/>
        </p:nvGrpSpPr>
        <p:grpSpPr>
          <a:xfrm>
            <a:off x="6544154" y="488368"/>
            <a:ext cx="4799447" cy="2341241"/>
            <a:chOff x="4908100" y="629652"/>
            <a:chExt cx="3599585" cy="1644900"/>
          </a:xfrm>
        </p:grpSpPr>
        <p:cxnSp>
          <p:nvCxnSpPr>
            <p:cNvPr id="136" name="Google Shape;136;p11"/>
            <p:cNvCxnSpPr/>
            <p:nvPr/>
          </p:nvCxnSpPr>
          <p:spPr>
            <a:xfrm>
              <a:off x="4908100" y="1593250"/>
              <a:ext cx="1715100" cy="0"/>
            </a:xfrm>
            <a:prstGeom prst="straightConnector1">
              <a:avLst/>
            </a:prstGeom>
            <a:noFill/>
            <a:ln w="9525" cap="flat" cmpd="sng">
              <a:solidFill>
                <a:srgbClr val="C2C2C2"/>
              </a:solidFill>
              <a:prstDash val="solid"/>
              <a:round/>
              <a:headEnd type="none" w="sm" len="sm"/>
              <a:tailEnd type="none" w="sm" len="sm"/>
            </a:ln>
          </p:spPr>
        </p:cxnSp>
        <p:sp>
          <p:nvSpPr>
            <p:cNvPr id="137" name="Google Shape;137;p11"/>
            <p:cNvSpPr txBox="1"/>
            <p:nvPr/>
          </p:nvSpPr>
          <p:spPr>
            <a:xfrm>
              <a:off x="6640485" y="629652"/>
              <a:ext cx="1867200" cy="1644900"/>
            </a:xfrm>
            <a:prstGeom prst="rect">
              <a:avLst/>
            </a:prstGeom>
            <a:noFill/>
            <a:ln>
              <a:noFill/>
            </a:ln>
          </p:spPr>
          <p:txBody>
            <a:bodyPr spcFirstLastPara="1" wrap="square" lIns="121900" tIns="121900" rIns="121900" bIns="121900" anchor="ctr" anchorCtr="0">
              <a:noAutofit/>
            </a:bodyPr>
            <a:lstStyle/>
            <a:p>
              <a:pPr>
                <a:buClr>
                  <a:srgbClr val="000000"/>
                </a:buClr>
                <a:buSzPts val="1300"/>
              </a:pPr>
              <a:r>
                <a:rPr lang="en" sz="1733" b="1" dirty="0">
                  <a:latin typeface="Roboto"/>
                  <a:ea typeface="Roboto"/>
                  <a:cs typeface="Roboto"/>
                  <a:sym typeface="Roboto"/>
                </a:rPr>
                <a:t>TRAINING PHASE 1</a:t>
              </a:r>
              <a:r>
                <a:rPr lang="en" sz="1733" b="1" dirty="0">
                  <a:solidFill>
                    <a:srgbClr val="000000"/>
                  </a:solidFill>
                  <a:latin typeface="Roboto"/>
                  <a:ea typeface="Roboto"/>
                  <a:cs typeface="Roboto"/>
                  <a:sym typeface="Roboto"/>
                </a:rPr>
                <a:t> FORMULATION</a:t>
              </a:r>
              <a:endParaRPr sz="1733" b="1" dirty="0">
                <a:solidFill>
                  <a:srgbClr val="000000"/>
                </a:solidFill>
                <a:latin typeface="Roboto"/>
                <a:ea typeface="Roboto"/>
                <a:cs typeface="Roboto"/>
                <a:sym typeface="Roboto"/>
              </a:endParaRPr>
            </a:p>
            <a:p>
              <a:pPr>
                <a:buClr>
                  <a:srgbClr val="000000"/>
                </a:buClr>
                <a:buSzPts val="1200"/>
              </a:pPr>
              <a:endParaRPr sz="1600" b="1" dirty="0">
                <a:solidFill>
                  <a:srgbClr val="000000"/>
                </a:solidFill>
                <a:latin typeface="Roboto"/>
                <a:ea typeface="Roboto"/>
                <a:cs typeface="Roboto"/>
                <a:sym typeface="Roboto"/>
              </a:endParaRPr>
            </a:p>
            <a:p>
              <a:pPr>
                <a:spcAft>
                  <a:spcPts val="2133"/>
                </a:spcAft>
                <a:buClr>
                  <a:srgbClr val="000000"/>
                </a:buClr>
                <a:buSzPts val="1200"/>
              </a:pPr>
              <a:r>
                <a:rPr lang="en" sz="1600" dirty="0">
                  <a:solidFill>
                    <a:srgbClr val="000000"/>
                  </a:solidFill>
                  <a:latin typeface="Roboto"/>
                  <a:ea typeface="Roboto"/>
                  <a:cs typeface="Roboto"/>
                  <a:sym typeface="Roboto"/>
                </a:rPr>
                <a:t>The outcome of the pre test/checklist and </a:t>
              </a:r>
              <a:r>
                <a:rPr lang="en" sz="1600" dirty="0">
                  <a:latin typeface="Roboto"/>
                  <a:ea typeface="Roboto"/>
                  <a:cs typeface="Roboto"/>
                  <a:sym typeface="Roboto"/>
                </a:rPr>
                <a:t>survey</a:t>
              </a:r>
              <a:r>
                <a:rPr lang="en" sz="1600" dirty="0">
                  <a:solidFill>
                    <a:srgbClr val="000000"/>
                  </a:solidFill>
                  <a:latin typeface="Roboto"/>
                  <a:ea typeface="Roboto"/>
                  <a:cs typeface="Roboto"/>
                  <a:sym typeface="Roboto"/>
                </a:rPr>
                <a:t> will guide the </a:t>
              </a:r>
              <a:r>
                <a:rPr lang="en" sz="1600" dirty="0">
                  <a:latin typeface="Roboto"/>
                  <a:ea typeface="Roboto"/>
                  <a:cs typeface="Roboto"/>
                  <a:sym typeface="Roboto"/>
                </a:rPr>
                <a:t>training phase 1 plan</a:t>
              </a:r>
              <a:r>
                <a:rPr lang="en" sz="1600" dirty="0">
                  <a:solidFill>
                    <a:srgbClr val="000000"/>
                  </a:solidFill>
                  <a:latin typeface="Roboto"/>
                  <a:ea typeface="Roboto"/>
                  <a:cs typeface="Roboto"/>
                  <a:sym typeface="Roboto"/>
                </a:rPr>
                <a:t> formulation</a:t>
              </a:r>
              <a:endParaRPr sz="1600" b="1" dirty="0">
                <a:solidFill>
                  <a:srgbClr val="000000"/>
                </a:solidFill>
                <a:latin typeface="Roboto"/>
                <a:ea typeface="Roboto"/>
                <a:cs typeface="Roboto"/>
                <a:sym typeface="Roboto"/>
              </a:endParaRPr>
            </a:p>
          </p:txBody>
        </p:sp>
        <p:sp>
          <p:nvSpPr>
            <p:cNvPr id="138" name="Google Shape;138;p11"/>
            <p:cNvSpPr/>
            <p:nvPr/>
          </p:nvSpPr>
          <p:spPr>
            <a:xfrm>
              <a:off x="6427830" y="1493307"/>
              <a:ext cx="198600" cy="198300"/>
            </a:xfrm>
            <a:prstGeom prst="ellipse">
              <a:avLst/>
            </a:prstGeom>
            <a:solidFill>
              <a:srgbClr val="701C7F"/>
            </a:solid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139" name="Google Shape;139;p11"/>
            <p:cNvSpPr txBox="1"/>
            <p:nvPr/>
          </p:nvSpPr>
          <p:spPr>
            <a:xfrm>
              <a:off x="6402820" y="1436790"/>
              <a:ext cx="247500" cy="312900"/>
            </a:xfrm>
            <a:prstGeom prst="rect">
              <a:avLst/>
            </a:prstGeom>
            <a:noFill/>
            <a:ln>
              <a:noFill/>
            </a:ln>
          </p:spPr>
          <p:txBody>
            <a:bodyPr spcFirstLastPara="1" wrap="square" lIns="121900" tIns="121900" rIns="121900" bIns="121900" anchor="t" anchorCtr="0">
              <a:noAutofit/>
            </a:bodyPr>
            <a:lstStyle/>
            <a:p>
              <a:pPr algn="ctr">
                <a:spcAft>
                  <a:spcPts val="2133"/>
                </a:spcAft>
                <a:buClr>
                  <a:srgbClr val="000000"/>
                </a:buClr>
                <a:buSzPts val="800"/>
              </a:pPr>
              <a:r>
                <a:rPr lang="en" sz="1067">
                  <a:solidFill>
                    <a:srgbClr val="FFFFFF"/>
                  </a:solidFill>
                  <a:latin typeface="Roboto"/>
                  <a:ea typeface="Roboto"/>
                  <a:cs typeface="Roboto"/>
                  <a:sym typeface="Roboto"/>
                </a:rPr>
                <a:t>3</a:t>
              </a:r>
              <a:endParaRPr sz="1067">
                <a:solidFill>
                  <a:srgbClr val="FFFFFF"/>
                </a:solidFill>
                <a:latin typeface="Roboto"/>
                <a:ea typeface="Roboto"/>
                <a:cs typeface="Roboto"/>
                <a:sym typeface="Roboto"/>
              </a:endParaRPr>
            </a:p>
          </p:txBody>
        </p:sp>
      </p:grpSp>
      <p:grpSp>
        <p:nvGrpSpPr>
          <p:cNvPr id="140" name="Google Shape;140;p11"/>
          <p:cNvGrpSpPr/>
          <p:nvPr/>
        </p:nvGrpSpPr>
        <p:grpSpPr>
          <a:xfrm>
            <a:off x="3752793" y="1261000"/>
            <a:ext cx="4686415" cy="4336003"/>
            <a:chOff x="2991269" y="1153325"/>
            <a:chExt cx="3514811" cy="3252002"/>
          </a:xfrm>
        </p:grpSpPr>
        <p:sp>
          <p:nvSpPr>
            <p:cNvPr id="141" name="Google Shape;141;p11"/>
            <p:cNvSpPr/>
            <p:nvPr/>
          </p:nvSpPr>
          <p:spPr>
            <a:xfrm>
              <a:off x="3477586" y="2585458"/>
              <a:ext cx="2541910" cy="950456"/>
            </a:xfrm>
            <a:custGeom>
              <a:avLst/>
              <a:gdLst/>
              <a:ahLst/>
              <a:cxnLst/>
              <a:rect l="l" t="t" r="r" b="b"/>
              <a:pathLst>
                <a:path w="126826" h="43529" extrusionOk="0">
                  <a:moveTo>
                    <a:pt x="0" y="20002"/>
                  </a:moveTo>
                  <a:lnTo>
                    <a:pt x="63389" y="43529"/>
                  </a:lnTo>
                  <a:lnTo>
                    <a:pt x="126826" y="19907"/>
                  </a:lnTo>
                  <a:lnTo>
                    <a:pt x="63580" y="0"/>
                  </a:lnTo>
                  <a:close/>
                </a:path>
              </a:pathLst>
            </a:custGeom>
            <a:solidFill>
              <a:srgbClr val="D9D9D9"/>
            </a:solidFill>
            <a:ln>
              <a:noFill/>
            </a:ln>
          </p:spPr>
        </p:sp>
        <p:sp>
          <p:nvSpPr>
            <p:cNvPr id="142" name="Google Shape;142;p11"/>
            <p:cNvSpPr/>
            <p:nvPr/>
          </p:nvSpPr>
          <p:spPr>
            <a:xfrm>
              <a:off x="2991269" y="3020977"/>
              <a:ext cx="1758228" cy="1384350"/>
            </a:xfrm>
            <a:custGeom>
              <a:avLst/>
              <a:gdLst/>
              <a:ahLst/>
              <a:cxnLst/>
              <a:rect l="l" t="t" r="r" b="b"/>
              <a:pathLst>
                <a:path w="87725" h="63817" extrusionOk="0">
                  <a:moveTo>
                    <a:pt x="24288" y="0"/>
                  </a:moveTo>
                  <a:lnTo>
                    <a:pt x="0" y="29908"/>
                  </a:lnTo>
                  <a:lnTo>
                    <a:pt x="87725" y="63817"/>
                  </a:lnTo>
                  <a:lnTo>
                    <a:pt x="87725" y="42291"/>
                  </a:lnTo>
                  <a:lnTo>
                    <a:pt x="87725" y="23526"/>
                  </a:lnTo>
                  <a:close/>
                </a:path>
              </a:pathLst>
            </a:custGeom>
            <a:solidFill>
              <a:srgbClr val="551561"/>
            </a:solidFill>
            <a:ln>
              <a:noFill/>
            </a:ln>
          </p:spPr>
        </p:sp>
        <p:sp>
          <p:nvSpPr>
            <p:cNvPr id="143" name="Google Shape;143;p11"/>
            <p:cNvSpPr/>
            <p:nvPr/>
          </p:nvSpPr>
          <p:spPr>
            <a:xfrm flipH="1">
              <a:off x="4747852" y="3020977"/>
              <a:ext cx="1758228" cy="1384350"/>
            </a:xfrm>
            <a:custGeom>
              <a:avLst/>
              <a:gdLst/>
              <a:ahLst/>
              <a:cxnLst/>
              <a:rect l="l" t="t" r="r" b="b"/>
              <a:pathLst>
                <a:path w="87725" h="63817" extrusionOk="0">
                  <a:moveTo>
                    <a:pt x="24288" y="0"/>
                  </a:moveTo>
                  <a:lnTo>
                    <a:pt x="0" y="29908"/>
                  </a:lnTo>
                  <a:lnTo>
                    <a:pt x="87725" y="63817"/>
                  </a:lnTo>
                  <a:lnTo>
                    <a:pt x="87725" y="42291"/>
                  </a:lnTo>
                  <a:lnTo>
                    <a:pt x="87725" y="23526"/>
                  </a:lnTo>
                  <a:close/>
                </a:path>
              </a:pathLst>
            </a:custGeom>
            <a:solidFill>
              <a:srgbClr val="9225A5"/>
            </a:solidFill>
            <a:ln>
              <a:noFill/>
            </a:ln>
          </p:spPr>
        </p:sp>
        <p:sp>
          <p:nvSpPr>
            <p:cNvPr id="144" name="Google Shape;144;p11"/>
            <p:cNvSpPr/>
            <p:nvPr/>
          </p:nvSpPr>
          <p:spPr>
            <a:xfrm>
              <a:off x="3969199" y="2001324"/>
              <a:ext cx="1565850" cy="585863"/>
            </a:xfrm>
            <a:custGeom>
              <a:avLst/>
              <a:gdLst/>
              <a:ahLst/>
              <a:cxnLst/>
              <a:rect l="l" t="t" r="r" b="b"/>
              <a:pathLst>
                <a:path w="24053" h="8150" extrusionOk="0">
                  <a:moveTo>
                    <a:pt x="0" y="3827"/>
                  </a:moveTo>
                  <a:lnTo>
                    <a:pt x="11976" y="8150"/>
                  </a:lnTo>
                  <a:lnTo>
                    <a:pt x="24053" y="3827"/>
                  </a:lnTo>
                  <a:lnTo>
                    <a:pt x="12126" y="0"/>
                  </a:lnTo>
                  <a:close/>
                </a:path>
              </a:pathLst>
            </a:custGeom>
            <a:solidFill>
              <a:srgbClr val="D9D9D9"/>
            </a:solidFill>
            <a:ln>
              <a:noFill/>
            </a:ln>
          </p:spPr>
        </p:sp>
        <p:sp>
          <p:nvSpPr>
            <p:cNvPr id="145" name="Google Shape;145;p11"/>
            <p:cNvSpPr/>
            <p:nvPr/>
          </p:nvSpPr>
          <p:spPr>
            <a:xfrm>
              <a:off x="3563255" y="2275837"/>
              <a:ext cx="1189300" cy="1015326"/>
            </a:xfrm>
            <a:custGeom>
              <a:avLst/>
              <a:gdLst/>
              <a:ahLst/>
              <a:cxnLst/>
              <a:rect l="l" t="t" r="r" b="b"/>
              <a:pathLst>
                <a:path w="18238" h="14114" extrusionOk="0">
                  <a:moveTo>
                    <a:pt x="6262" y="0"/>
                  </a:moveTo>
                  <a:lnTo>
                    <a:pt x="18238" y="4324"/>
                  </a:lnTo>
                  <a:lnTo>
                    <a:pt x="18238" y="14114"/>
                  </a:lnTo>
                  <a:lnTo>
                    <a:pt x="0" y="7554"/>
                  </a:lnTo>
                  <a:close/>
                </a:path>
              </a:pathLst>
            </a:custGeom>
            <a:solidFill>
              <a:srgbClr val="551561"/>
            </a:solidFill>
            <a:ln>
              <a:noFill/>
            </a:ln>
          </p:spPr>
        </p:sp>
        <p:sp>
          <p:nvSpPr>
            <p:cNvPr id="146" name="Google Shape;146;p11"/>
            <p:cNvSpPr/>
            <p:nvPr/>
          </p:nvSpPr>
          <p:spPr>
            <a:xfrm flipH="1">
              <a:off x="4749365" y="2275837"/>
              <a:ext cx="1189300" cy="1015326"/>
            </a:xfrm>
            <a:custGeom>
              <a:avLst/>
              <a:gdLst/>
              <a:ahLst/>
              <a:cxnLst/>
              <a:rect l="l" t="t" r="r" b="b"/>
              <a:pathLst>
                <a:path w="18238" h="14114" extrusionOk="0">
                  <a:moveTo>
                    <a:pt x="6262" y="0"/>
                  </a:moveTo>
                  <a:lnTo>
                    <a:pt x="18238" y="4324"/>
                  </a:lnTo>
                  <a:lnTo>
                    <a:pt x="18238" y="14114"/>
                  </a:lnTo>
                  <a:lnTo>
                    <a:pt x="0" y="7554"/>
                  </a:lnTo>
                  <a:close/>
                </a:path>
              </a:pathLst>
            </a:custGeom>
            <a:solidFill>
              <a:srgbClr val="761E86"/>
            </a:solidFill>
            <a:ln>
              <a:noFill/>
            </a:ln>
          </p:spPr>
        </p:sp>
        <p:sp>
          <p:nvSpPr>
            <p:cNvPr id="147" name="Google Shape;147;p11"/>
            <p:cNvSpPr/>
            <p:nvPr/>
          </p:nvSpPr>
          <p:spPr>
            <a:xfrm>
              <a:off x="4059061" y="1153325"/>
              <a:ext cx="693508" cy="1201140"/>
            </a:xfrm>
            <a:custGeom>
              <a:avLst/>
              <a:gdLst/>
              <a:ahLst/>
              <a:cxnLst/>
              <a:rect l="l" t="t" r="r" b="b"/>
              <a:pathLst>
                <a:path w="10635" h="16697" extrusionOk="0">
                  <a:moveTo>
                    <a:pt x="10635" y="0"/>
                  </a:moveTo>
                  <a:lnTo>
                    <a:pt x="0" y="12722"/>
                  </a:lnTo>
                  <a:lnTo>
                    <a:pt x="10635" y="16697"/>
                  </a:lnTo>
                  <a:close/>
                </a:path>
              </a:pathLst>
            </a:custGeom>
            <a:solidFill>
              <a:srgbClr val="551561"/>
            </a:solidFill>
            <a:ln>
              <a:noFill/>
            </a:ln>
          </p:spPr>
        </p:sp>
        <p:sp>
          <p:nvSpPr>
            <p:cNvPr id="148" name="Google Shape;148;p11"/>
            <p:cNvSpPr/>
            <p:nvPr/>
          </p:nvSpPr>
          <p:spPr>
            <a:xfrm flipH="1">
              <a:off x="4749350" y="1153325"/>
              <a:ext cx="693508" cy="1201140"/>
            </a:xfrm>
            <a:custGeom>
              <a:avLst/>
              <a:gdLst/>
              <a:ahLst/>
              <a:cxnLst/>
              <a:rect l="l" t="t" r="r" b="b"/>
              <a:pathLst>
                <a:path w="10635" h="16697" extrusionOk="0">
                  <a:moveTo>
                    <a:pt x="10635" y="0"/>
                  </a:moveTo>
                  <a:lnTo>
                    <a:pt x="0" y="12722"/>
                  </a:lnTo>
                  <a:lnTo>
                    <a:pt x="10635" y="16697"/>
                  </a:lnTo>
                  <a:close/>
                </a:path>
              </a:pathLst>
            </a:custGeom>
            <a:solidFill>
              <a:srgbClr val="701C7F"/>
            </a:solidFill>
            <a:ln>
              <a:noFill/>
            </a:ln>
          </p:spPr>
        </p:sp>
      </p:grpSp>
      <p:sp>
        <p:nvSpPr>
          <p:cNvPr id="149" name="Google Shape;149;p11"/>
          <p:cNvSpPr txBox="1"/>
          <p:nvPr/>
        </p:nvSpPr>
        <p:spPr>
          <a:xfrm>
            <a:off x="4188167" y="5910767"/>
            <a:ext cx="3292800" cy="697523"/>
          </a:xfrm>
          <a:prstGeom prst="rect">
            <a:avLst/>
          </a:prstGeom>
          <a:noFill/>
          <a:ln>
            <a:noFill/>
          </a:ln>
        </p:spPr>
        <p:txBody>
          <a:bodyPr spcFirstLastPara="1" wrap="square" lIns="121900" tIns="121900" rIns="121900" bIns="121900" anchor="t" anchorCtr="0">
            <a:spAutoFit/>
          </a:bodyPr>
          <a:lstStyle/>
          <a:p>
            <a:pPr>
              <a:buClr>
                <a:srgbClr val="000000"/>
              </a:buClr>
              <a:buSzPts val="2200"/>
            </a:pPr>
            <a:r>
              <a:rPr lang="en" sz="2933" b="1" dirty="0">
                <a:solidFill>
                  <a:srgbClr val="000000"/>
                </a:solidFill>
                <a:latin typeface="Arial"/>
                <a:ea typeface="Arial"/>
                <a:cs typeface="Arial"/>
                <a:sym typeface="Arial"/>
              </a:rPr>
              <a:t>THE PROCESS</a:t>
            </a:r>
            <a:endParaRPr sz="2933" b="1"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0599274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236B43C-4AFC-A54C-A2C6-71887CB1FA6B}"/>
              </a:ext>
            </a:extLst>
          </p:cNvPr>
          <p:cNvSpPr>
            <a:spLocks noGrp="1"/>
          </p:cNvSpPr>
          <p:nvPr>
            <p:ph type="title"/>
          </p:nvPr>
        </p:nvSpPr>
        <p:spPr/>
        <p:txBody>
          <a:bodyPr>
            <a:normAutofit/>
          </a:bodyPr>
          <a:lstStyle/>
          <a:p>
            <a:r>
              <a:rPr lang="x-none" sz="4000" u="sng" dirty="0"/>
              <a:t>HGH Nurses‘</a:t>
            </a:r>
            <a:r>
              <a:rPr lang="zh-TW" altLang="en-US" sz="4000" u="sng" dirty="0"/>
              <a:t> </a:t>
            </a:r>
            <a:r>
              <a:rPr lang="en-US" altLang="zh-TW" sz="4000" u="sng" dirty="0"/>
              <a:t>Knowledge</a:t>
            </a:r>
            <a:r>
              <a:rPr lang="x-none" sz="4000" u="sng" dirty="0"/>
              <a:t> Survey Results</a:t>
            </a:r>
          </a:p>
        </p:txBody>
      </p:sp>
      <p:sp>
        <p:nvSpPr>
          <p:cNvPr id="3" name="Content Placeholder 2">
            <a:extLst>
              <a:ext uri="{FF2B5EF4-FFF2-40B4-BE49-F238E27FC236}">
                <a16:creationId xmlns="" xmlns:a16="http://schemas.microsoft.com/office/drawing/2014/main" id="{E6F04E2B-0BAD-534F-95AD-2844FED30B95}"/>
              </a:ext>
            </a:extLst>
          </p:cNvPr>
          <p:cNvSpPr>
            <a:spLocks noGrp="1"/>
          </p:cNvSpPr>
          <p:nvPr>
            <p:ph idx="1"/>
          </p:nvPr>
        </p:nvSpPr>
        <p:spPr>
          <a:xfrm>
            <a:off x="1006839" y="1271589"/>
            <a:ext cx="10178322" cy="3593591"/>
          </a:xfrm>
        </p:spPr>
        <p:txBody>
          <a:bodyPr/>
          <a:lstStyle/>
          <a:p>
            <a:pPr marL="342900" indent="-342900">
              <a:buAutoNum type="arabicPeriod"/>
            </a:pPr>
            <a:r>
              <a:rPr lang="en-US" sz="1800" b="1" dirty="0">
                <a:effectLst/>
                <a:latin typeface="Times New Roman" panose="02020603050405020304" pitchFamily="18" charset="0"/>
                <a:ea typeface="PMingLiU" panose="02020500000000000000" pitchFamily="18" charset="-120"/>
                <a:cs typeface="Times New Roman" panose="02020603050405020304" pitchFamily="18" charset="0"/>
              </a:rPr>
              <a:t>Outcome of survey assessment is illustrated below:</a:t>
            </a:r>
          </a:p>
          <a:p>
            <a:pPr marL="0" indent="0">
              <a:buNone/>
            </a:pPr>
            <a:endParaRPr lang="x-none" sz="1800" dirty="0">
              <a:effectLst/>
              <a:latin typeface="Calibri" panose="020F0502020204030204" pitchFamily="34" charset="0"/>
              <a:ea typeface="PMingLiU" panose="02020500000000000000" pitchFamily="18" charset="-120"/>
              <a:cs typeface="Times New Roman" panose="02020603050405020304" pitchFamily="18" charset="0"/>
            </a:endParaRPr>
          </a:p>
          <a:p>
            <a:endParaRPr lang="x-none" dirty="0"/>
          </a:p>
        </p:txBody>
      </p:sp>
      <p:graphicFrame>
        <p:nvGraphicFramePr>
          <p:cNvPr id="4" name="Table 3">
            <a:extLst>
              <a:ext uri="{FF2B5EF4-FFF2-40B4-BE49-F238E27FC236}">
                <a16:creationId xmlns="" xmlns:a16="http://schemas.microsoft.com/office/drawing/2014/main" id="{83A4333F-5657-E74D-8A2F-A4BE2FBD76C1}"/>
              </a:ext>
            </a:extLst>
          </p:cNvPr>
          <p:cNvGraphicFramePr>
            <a:graphicFrameLocks noGrp="1"/>
          </p:cNvGraphicFramePr>
          <p:nvPr>
            <p:extLst/>
          </p:nvPr>
        </p:nvGraphicFramePr>
        <p:xfrm>
          <a:off x="2" y="1746250"/>
          <a:ext cx="2978330" cy="5111750"/>
        </p:xfrm>
        <a:graphic>
          <a:graphicData uri="http://schemas.openxmlformats.org/drawingml/2006/table">
            <a:tbl>
              <a:tblPr firstRow="1" firstCol="1" bandRow="1">
                <a:tableStyleId>{5C22544A-7EE6-4342-B048-85BDC9FD1C3A}</a:tableStyleId>
              </a:tblPr>
              <a:tblGrid>
                <a:gridCol w="1328004">
                  <a:extLst>
                    <a:ext uri="{9D8B030D-6E8A-4147-A177-3AD203B41FA5}">
                      <a16:colId xmlns="" xmlns:a16="http://schemas.microsoft.com/office/drawing/2014/main" val="197661065"/>
                    </a:ext>
                  </a:extLst>
                </a:gridCol>
                <a:gridCol w="939196">
                  <a:extLst>
                    <a:ext uri="{9D8B030D-6E8A-4147-A177-3AD203B41FA5}">
                      <a16:colId xmlns="" xmlns:a16="http://schemas.microsoft.com/office/drawing/2014/main" val="4106481380"/>
                    </a:ext>
                  </a:extLst>
                </a:gridCol>
                <a:gridCol w="711130">
                  <a:extLst>
                    <a:ext uri="{9D8B030D-6E8A-4147-A177-3AD203B41FA5}">
                      <a16:colId xmlns="" xmlns:a16="http://schemas.microsoft.com/office/drawing/2014/main" val="3283858993"/>
                    </a:ext>
                  </a:extLst>
                </a:gridCol>
              </a:tblGrid>
              <a:tr h="1218451">
                <a:tc>
                  <a:txBody>
                    <a:bodyPr/>
                    <a:lstStyle/>
                    <a:p>
                      <a:pPr marL="342900" lvl="0" indent="-342900" algn="ctr">
                        <a:buFont typeface="+mj-lt"/>
                        <a:buAutoNum type="arabicPeriod"/>
                      </a:pPr>
                      <a:r>
                        <a:rPr lang="en-US" sz="2000" dirty="0">
                          <a:effectLst/>
                        </a:rPr>
                        <a:t>Age </a:t>
                      </a:r>
                      <a:endParaRPr lang="x-none" sz="2000" dirty="0">
                        <a:effectLst/>
                      </a:endParaRPr>
                    </a:p>
                    <a:p>
                      <a:pPr marL="685800" algn="ctr"/>
                      <a:r>
                        <a:rPr lang="en-US" sz="2000" dirty="0">
                          <a:effectLst/>
                        </a:rPr>
                        <a:t> </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NO</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1236505057"/>
                  </a:ext>
                </a:extLst>
              </a:tr>
              <a:tr h="858826">
                <a:tc>
                  <a:txBody>
                    <a:bodyPr/>
                    <a:lstStyle/>
                    <a:p>
                      <a:pPr algn="ctr"/>
                      <a:r>
                        <a:rPr lang="en-US" sz="2000" b="1" u="sng">
                          <a:effectLst/>
                        </a:rPr>
                        <a:t>20-29</a:t>
                      </a:r>
                      <a:endParaRPr lang="x-none" sz="2000" b="1" u="sng">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b="1" u="sng">
                          <a:effectLst/>
                        </a:rPr>
                        <a:t>44</a:t>
                      </a:r>
                      <a:endParaRPr lang="x-none" sz="2000" b="1" u="sng">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b="1" u="sng" dirty="0">
                          <a:effectLst/>
                        </a:rPr>
                        <a:t>80</a:t>
                      </a:r>
                      <a:endParaRPr lang="x-none" sz="2000" b="1" u="sng"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2122109624"/>
                  </a:ext>
                </a:extLst>
              </a:tr>
              <a:tr h="858826">
                <a:tc>
                  <a:txBody>
                    <a:bodyPr/>
                    <a:lstStyle/>
                    <a:p>
                      <a:pPr algn="ctr"/>
                      <a:r>
                        <a:rPr lang="en-US" sz="2000" dirty="0">
                          <a:effectLst/>
                        </a:rPr>
                        <a:t>30-39</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9</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16</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922988554"/>
                  </a:ext>
                </a:extLst>
              </a:tr>
              <a:tr h="765475">
                <a:tc>
                  <a:txBody>
                    <a:bodyPr/>
                    <a:lstStyle/>
                    <a:p>
                      <a:pPr algn="ctr"/>
                      <a:r>
                        <a:rPr lang="en-US" sz="2000">
                          <a:effectLst/>
                        </a:rPr>
                        <a:t>40-49</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1</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2</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175531026"/>
                  </a:ext>
                </a:extLst>
              </a:tr>
              <a:tr h="800947">
                <a:tc>
                  <a:txBody>
                    <a:bodyPr/>
                    <a:lstStyle/>
                    <a:p>
                      <a:pPr algn="ctr"/>
                      <a:r>
                        <a:rPr lang="en-US" sz="2000" dirty="0">
                          <a:effectLst/>
                        </a:rPr>
                        <a:t>50-59</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1</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2</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1898668433"/>
                  </a:ext>
                </a:extLst>
              </a:tr>
              <a:tr h="609225">
                <a:tc>
                  <a:txBody>
                    <a:bodyPr/>
                    <a:lstStyle/>
                    <a:p>
                      <a:pPr algn="ctr"/>
                      <a:r>
                        <a:rPr lang="en-US" sz="2000">
                          <a:effectLst/>
                        </a:rPr>
                        <a:t>Sub-total </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55</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dirty="0">
                          <a:effectLst/>
                        </a:rPr>
                        <a:t>100</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3236388084"/>
                  </a:ext>
                </a:extLst>
              </a:tr>
            </a:tbl>
          </a:graphicData>
        </a:graphic>
      </p:graphicFrame>
      <p:graphicFrame>
        <p:nvGraphicFramePr>
          <p:cNvPr id="5" name="Chart 4">
            <a:extLst>
              <a:ext uri="{FF2B5EF4-FFF2-40B4-BE49-F238E27FC236}">
                <a16:creationId xmlns="" xmlns:a16="http://schemas.microsoft.com/office/drawing/2014/main" id="{5EFF30F9-1824-D34C-B191-FC9E353FC896}"/>
              </a:ext>
            </a:extLst>
          </p:cNvPr>
          <p:cNvGraphicFramePr/>
          <p:nvPr>
            <p:extLst/>
          </p:nvPr>
        </p:nvGraphicFramePr>
        <p:xfrm>
          <a:off x="2978332" y="1746249"/>
          <a:ext cx="9091749" cy="511175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96965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 xmlns:a16="http://schemas.microsoft.com/office/drawing/2014/main" id="{29413D8F-364B-2D4F-9F77-27A8BB694B3A}"/>
              </a:ext>
            </a:extLst>
          </p:cNvPr>
          <p:cNvGraphicFramePr>
            <a:graphicFrameLocks noGrp="1"/>
          </p:cNvGraphicFramePr>
          <p:nvPr>
            <p:extLst/>
          </p:nvPr>
        </p:nvGraphicFramePr>
        <p:xfrm>
          <a:off x="1012189" y="151128"/>
          <a:ext cx="3774124" cy="3134997"/>
        </p:xfrm>
        <a:graphic>
          <a:graphicData uri="http://schemas.openxmlformats.org/drawingml/2006/table">
            <a:tbl>
              <a:tblPr firstRow="1" firstCol="1" bandRow="1">
                <a:tableStyleId>{5C22544A-7EE6-4342-B048-85BDC9FD1C3A}</a:tableStyleId>
              </a:tblPr>
              <a:tblGrid>
                <a:gridCol w="2301978">
                  <a:extLst>
                    <a:ext uri="{9D8B030D-6E8A-4147-A177-3AD203B41FA5}">
                      <a16:colId xmlns="" xmlns:a16="http://schemas.microsoft.com/office/drawing/2014/main" val="66648605"/>
                    </a:ext>
                  </a:extLst>
                </a:gridCol>
                <a:gridCol w="674500">
                  <a:extLst>
                    <a:ext uri="{9D8B030D-6E8A-4147-A177-3AD203B41FA5}">
                      <a16:colId xmlns="" xmlns:a16="http://schemas.microsoft.com/office/drawing/2014/main" val="161496399"/>
                    </a:ext>
                  </a:extLst>
                </a:gridCol>
                <a:gridCol w="797646">
                  <a:extLst>
                    <a:ext uri="{9D8B030D-6E8A-4147-A177-3AD203B41FA5}">
                      <a16:colId xmlns="" xmlns:a16="http://schemas.microsoft.com/office/drawing/2014/main" val="3732184062"/>
                    </a:ext>
                  </a:extLst>
                </a:gridCol>
              </a:tblGrid>
              <a:tr h="1107951">
                <a:tc>
                  <a:txBody>
                    <a:bodyPr/>
                    <a:lstStyle/>
                    <a:p>
                      <a:pPr marL="342900" lvl="0" indent="-342900" algn="ctr">
                        <a:buFont typeface="+mj-lt"/>
                        <a:buAutoNum type="arabicPeriod"/>
                      </a:pPr>
                      <a:r>
                        <a:rPr lang="en-US" sz="2000" dirty="0">
                          <a:effectLst/>
                        </a:rPr>
                        <a:t>Gender </a:t>
                      </a:r>
                      <a:endParaRPr lang="x-none" sz="2000" dirty="0">
                        <a:effectLst/>
                      </a:endParaRPr>
                    </a:p>
                    <a:p>
                      <a:pPr algn="ctr"/>
                      <a:r>
                        <a:rPr lang="en-US" sz="2000" dirty="0">
                          <a:effectLst/>
                        </a:rPr>
                        <a:t> </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NO</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3076219400"/>
                  </a:ext>
                </a:extLst>
              </a:tr>
              <a:tr h="675682">
                <a:tc>
                  <a:txBody>
                    <a:bodyPr/>
                    <a:lstStyle/>
                    <a:p>
                      <a:pPr algn="ctr"/>
                      <a:r>
                        <a:rPr lang="en-US" sz="2000">
                          <a:effectLst/>
                        </a:rPr>
                        <a:t>Male</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23</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41</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3241488374"/>
                  </a:ext>
                </a:extLst>
              </a:tr>
              <a:tr h="675682">
                <a:tc>
                  <a:txBody>
                    <a:bodyPr/>
                    <a:lstStyle/>
                    <a:p>
                      <a:pPr algn="ctr"/>
                      <a:r>
                        <a:rPr lang="en-US" sz="2000" b="1" u="sng" dirty="0">
                          <a:solidFill>
                            <a:schemeClr val="tx1"/>
                          </a:solidFill>
                          <a:effectLst/>
                        </a:rPr>
                        <a:t>Female </a:t>
                      </a:r>
                      <a:endParaRPr lang="x-none" sz="2000" b="1" u="sng" dirty="0">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b="1" u="sng" dirty="0">
                          <a:solidFill>
                            <a:schemeClr val="tx1"/>
                          </a:solidFill>
                          <a:effectLst/>
                        </a:rPr>
                        <a:t>33</a:t>
                      </a:r>
                      <a:endParaRPr lang="x-none" sz="2000" b="1" u="sng" dirty="0">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b="1" u="sng" dirty="0">
                          <a:solidFill>
                            <a:schemeClr val="tx1"/>
                          </a:solidFill>
                          <a:effectLst/>
                        </a:rPr>
                        <a:t>59</a:t>
                      </a:r>
                      <a:endParaRPr lang="x-none" sz="2000" b="1" u="sng" dirty="0">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903761470"/>
                  </a:ext>
                </a:extLst>
              </a:tr>
              <a:tr h="675682">
                <a:tc>
                  <a:txBody>
                    <a:bodyPr/>
                    <a:lstStyle/>
                    <a:p>
                      <a:pPr algn="ctr"/>
                      <a:r>
                        <a:rPr lang="en-US" sz="2000">
                          <a:effectLst/>
                        </a:rPr>
                        <a:t>Sub-total </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a:effectLst/>
                        </a:rPr>
                        <a:t>56</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pPr algn="ctr"/>
                      <a:r>
                        <a:rPr lang="en-US" sz="2000" dirty="0">
                          <a:effectLst/>
                        </a:rPr>
                        <a:t>100</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2464012493"/>
                  </a:ext>
                </a:extLst>
              </a:tr>
            </a:tbl>
          </a:graphicData>
        </a:graphic>
      </p:graphicFrame>
      <p:graphicFrame>
        <p:nvGraphicFramePr>
          <p:cNvPr id="5" name="Chart 4">
            <a:extLst>
              <a:ext uri="{FF2B5EF4-FFF2-40B4-BE49-F238E27FC236}">
                <a16:creationId xmlns="" xmlns:a16="http://schemas.microsoft.com/office/drawing/2014/main" id="{7A5A31A9-3F52-7044-A839-66E672C8AA7E}"/>
              </a:ext>
            </a:extLst>
          </p:cNvPr>
          <p:cNvGraphicFramePr/>
          <p:nvPr>
            <p:extLst/>
          </p:nvPr>
        </p:nvGraphicFramePr>
        <p:xfrm>
          <a:off x="5324474" y="102234"/>
          <a:ext cx="6562726" cy="318389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Table 5">
            <a:extLst>
              <a:ext uri="{FF2B5EF4-FFF2-40B4-BE49-F238E27FC236}">
                <a16:creationId xmlns="" xmlns:a16="http://schemas.microsoft.com/office/drawing/2014/main" id="{17965965-2F82-2E49-8836-E7BAD97D72BF}"/>
              </a:ext>
            </a:extLst>
          </p:cNvPr>
          <p:cNvGraphicFramePr>
            <a:graphicFrameLocks noGrp="1"/>
          </p:cNvGraphicFramePr>
          <p:nvPr>
            <p:extLst/>
          </p:nvPr>
        </p:nvGraphicFramePr>
        <p:xfrm>
          <a:off x="1012189" y="3429000"/>
          <a:ext cx="3774124" cy="3428999"/>
        </p:xfrm>
        <a:graphic>
          <a:graphicData uri="http://schemas.openxmlformats.org/drawingml/2006/table">
            <a:tbl>
              <a:tblPr firstRow="1" firstCol="1" bandRow="1">
                <a:tableStyleId>{F5AB1C69-6EDB-4FF4-983F-18BD219EF322}</a:tableStyleId>
              </a:tblPr>
              <a:tblGrid>
                <a:gridCol w="2457166">
                  <a:extLst>
                    <a:ext uri="{9D8B030D-6E8A-4147-A177-3AD203B41FA5}">
                      <a16:colId xmlns="" xmlns:a16="http://schemas.microsoft.com/office/drawing/2014/main" val="3888520800"/>
                    </a:ext>
                  </a:extLst>
                </a:gridCol>
                <a:gridCol w="658479">
                  <a:extLst>
                    <a:ext uri="{9D8B030D-6E8A-4147-A177-3AD203B41FA5}">
                      <a16:colId xmlns="" xmlns:a16="http://schemas.microsoft.com/office/drawing/2014/main" val="4032983548"/>
                    </a:ext>
                  </a:extLst>
                </a:gridCol>
                <a:gridCol w="658479">
                  <a:extLst>
                    <a:ext uri="{9D8B030D-6E8A-4147-A177-3AD203B41FA5}">
                      <a16:colId xmlns="" xmlns:a16="http://schemas.microsoft.com/office/drawing/2014/main" val="649747196"/>
                    </a:ext>
                  </a:extLst>
                </a:gridCol>
              </a:tblGrid>
              <a:tr h="1321812">
                <a:tc>
                  <a:txBody>
                    <a:bodyPr/>
                    <a:lstStyle/>
                    <a:p>
                      <a:r>
                        <a:rPr lang="en-US" sz="2000" dirty="0">
                          <a:solidFill>
                            <a:schemeClr val="bg1"/>
                          </a:solidFill>
                          <a:effectLst/>
                        </a:rPr>
                        <a:t>3. Level of experience of nursing profession </a:t>
                      </a:r>
                      <a:endParaRPr lang="x-none" sz="2000" dirty="0">
                        <a:solidFill>
                          <a:schemeClr val="bg1"/>
                        </a:solidFill>
                        <a:effectLst/>
                      </a:endParaRPr>
                    </a:p>
                    <a:p>
                      <a:r>
                        <a:rPr lang="en-US" sz="2000" dirty="0">
                          <a:solidFill>
                            <a:schemeClr val="bg1"/>
                          </a:solidFill>
                          <a:effectLst/>
                        </a:rPr>
                        <a:t> </a:t>
                      </a:r>
                      <a:endParaRPr lang="x-none" sz="2000"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dirty="0">
                          <a:solidFill>
                            <a:schemeClr val="bg1"/>
                          </a:solidFill>
                          <a:effectLst/>
                        </a:rPr>
                        <a:t>NO</a:t>
                      </a:r>
                      <a:endParaRPr lang="x-none" sz="2000"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dirty="0">
                          <a:solidFill>
                            <a:schemeClr val="bg1"/>
                          </a:solidFill>
                          <a:effectLst/>
                        </a:rPr>
                        <a:t>%</a:t>
                      </a:r>
                      <a:endParaRPr lang="x-none" sz="2000"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extLst>
                  <a:ext uri="{0D108BD9-81ED-4DB2-BD59-A6C34878D82A}">
                    <a16:rowId xmlns="" xmlns:a16="http://schemas.microsoft.com/office/drawing/2014/main" val="1826355823"/>
                  </a:ext>
                </a:extLst>
              </a:tr>
              <a:tr h="330453">
                <a:tc>
                  <a:txBody>
                    <a:bodyPr/>
                    <a:lstStyle/>
                    <a:p>
                      <a:r>
                        <a:rPr lang="en-US" sz="2000" dirty="0">
                          <a:solidFill>
                            <a:schemeClr val="bg1"/>
                          </a:solidFill>
                          <a:effectLst/>
                        </a:rPr>
                        <a:t>Less than 2 years</a:t>
                      </a:r>
                      <a:endParaRPr lang="x-none" sz="2000"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dirty="0">
                          <a:solidFill>
                            <a:schemeClr val="bg1"/>
                          </a:solidFill>
                          <a:effectLst/>
                        </a:rPr>
                        <a:t>9</a:t>
                      </a:r>
                      <a:endParaRPr lang="x-none" sz="2000"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dirty="0">
                          <a:solidFill>
                            <a:schemeClr val="bg1"/>
                          </a:solidFill>
                          <a:effectLst/>
                        </a:rPr>
                        <a:t>16</a:t>
                      </a:r>
                      <a:endParaRPr lang="x-none" sz="2000" dirty="0">
                        <a:solidFill>
                          <a:schemeClr val="bg1"/>
                        </a:solidFill>
                        <a:effectLst/>
                      </a:endParaRPr>
                    </a:p>
                  </a:txBody>
                  <a:tcPr marL="68580" marR="68580" marT="0" marB="0">
                    <a:solidFill>
                      <a:schemeClr val="accent1"/>
                    </a:solidFill>
                  </a:tcPr>
                </a:tc>
                <a:extLst>
                  <a:ext uri="{0D108BD9-81ED-4DB2-BD59-A6C34878D82A}">
                    <a16:rowId xmlns="" xmlns:a16="http://schemas.microsoft.com/office/drawing/2014/main" val="2400464806"/>
                  </a:ext>
                </a:extLst>
              </a:tr>
              <a:tr h="330453">
                <a:tc>
                  <a:txBody>
                    <a:bodyPr/>
                    <a:lstStyle/>
                    <a:p>
                      <a:r>
                        <a:rPr lang="en-US" sz="2000" dirty="0">
                          <a:solidFill>
                            <a:schemeClr val="bg1"/>
                          </a:solidFill>
                          <a:effectLst/>
                        </a:rPr>
                        <a:t>2-5 years</a:t>
                      </a:r>
                      <a:endParaRPr lang="x-none" sz="2000"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dirty="0">
                          <a:solidFill>
                            <a:schemeClr val="bg1"/>
                          </a:solidFill>
                          <a:effectLst/>
                        </a:rPr>
                        <a:t>16</a:t>
                      </a:r>
                      <a:endParaRPr lang="x-none" sz="2000"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a:solidFill>
                            <a:schemeClr val="bg1"/>
                          </a:solidFill>
                          <a:effectLst/>
                        </a:rPr>
                        <a:t>29</a:t>
                      </a:r>
                      <a:endParaRPr lang="x-none" sz="200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extLst>
                  <a:ext uri="{0D108BD9-81ED-4DB2-BD59-A6C34878D82A}">
                    <a16:rowId xmlns="" xmlns:a16="http://schemas.microsoft.com/office/drawing/2014/main" val="3551168705"/>
                  </a:ext>
                </a:extLst>
              </a:tr>
              <a:tr h="445674">
                <a:tc>
                  <a:txBody>
                    <a:bodyPr/>
                    <a:lstStyle/>
                    <a:p>
                      <a:r>
                        <a:rPr lang="en-US" sz="2000" b="1" u="sng" dirty="0">
                          <a:solidFill>
                            <a:schemeClr val="bg1"/>
                          </a:solidFill>
                          <a:effectLst/>
                        </a:rPr>
                        <a:t>6-10 years</a:t>
                      </a:r>
                      <a:endParaRPr lang="x-none" sz="2000" b="1" u="sng"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b="1" u="sng" dirty="0">
                          <a:solidFill>
                            <a:schemeClr val="bg1"/>
                          </a:solidFill>
                          <a:effectLst/>
                        </a:rPr>
                        <a:t>27</a:t>
                      </a:r>
                      <a:endParaRPr lang="x-none" sz="2000" b="1" u="sng"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b="1" u="sng" dirty="0">
                          <a:solidFill>
                            <a:schemeClr val="bg1"/>
                          </a:solidFill>
                          <a:effectLst/>
                        </a:rPr>
                        <a:t>48</a:t>
                      </a:r>
                      <a:endParaRPr lang="x-none" sz="2000" b="1" u="sng"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extLst>
                  <a:ext uri="{0D108BD9-81ED-4DB2-BD59-A6C34878D82A}">
                    <a16:rowId xmlns="" xmlns:a16="http://schemas.microsoft.com/office/drawing/2014/main" val="3637013304"/>
                  </a:ext>
                </a:extLst>
              </a:tr>
              <a:tr h="335077">
                <a:tc>
                  <a:txBody>
                    <a:bodyPr/>
                    <a:lstStyle/>
                    <a:p>
                      <a:r>
                        <a:rPr lang="en-US" sz="2000">
                          <a:solidFill>
                            <a:schemeClr val="bg1"/>
                          </a:solidFill>
                          <a:effectLst/>
                        </a:rPr>
                        <a:t>11-20 years </a:t>
                      </a:r>
                      <a:endParaRPr lang="x-none" sz="200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a:solidFill>
                            <a:schemeClr val="bg1"/>
                          </a:solidFill>
                          <a:effectLst/>
                        </a:rPr>
                        <a:t>0</a:t>
                      </a:r>
                      <a:endParaRPr lang="x-none" sz="200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dirty="0">
                          <a:solidFill>
                            <a:schemeClr val="bg1"/>
                          </a:solidFill>
                          <a:effectLst/>
                        </a:rPr>
                        <a:t>0</a:t>
                      </a:r>
                      <a:endParaRPr lang="x-none" sz="2000"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extLst>
                  <a:ext uri="{0D108BD9-81ED-4DB2-BD59-A6C34878D82A}">
                    <a16:rowId xmlns="" xmlns:a16="http://schemas.microsoft.com/office/drawing/2014/main" val="2651703240"/>
                  </a:ext>
                </a:extLst>
              </a:tr>
              <a:tr h="330453">
                <a:tc>
                  <a:txBody>
                    <a:bodyPr/>
                    <a:lstStyle/>
                    <a:p>
                      <a:r>
                        <a:rPr lang="en-US" sz="2000">
                          <a:solidFill>
                            <a:schemeClr val="bg1"/>
                          </a:solidFill>
                          <a:effectLst/>
                        </a:rPr>
                        <a:t>More than 21 years </a:t>
                      </a:r>
                      <a:endParaRPr lang="x-none" sz="200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a:solidFill>
                            <a:schemeClr val="bg1"/>
                          </a:solidFill>
                          <a:effectLst/>
                        </a:rPr>
                        <a:t>4</a:t>
                      </a:r>
                      <a:endParaRPr lang="x-none" sz="200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dirty="0">
                          <a:solidFill>
                            <a:schemeClr val="bg1"/>
                          </a:solidFill>
                          <a:effectLst/>
                        </a:rPr>
                        <a:t>7</a:t>
                      </a:r>
                      <a:endParaRPr lang="x-none" sz="2000"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extLst>
                  <a:ext uri="{0D108BD9-81ED-4DB2-BD59-A6C34878D82A}">
                    <a16:rowId xmlns="" xmlns:a16="http://schemas.microsoft.com/office/drawing/2014/main" val="2710264898"/>
                  </a:ext>
                </a:extLst>
              </a:tr>
              <a:tr h="335077">
                <a:tc>
                  <a:txBody>
                    <a:bodyPr/>
                    <a:lstStyle/>
                    <a:p>
                      <a:r>
                        <a:rPr lang="en-US" sz="2000">
                          <a:solidFill>
                            <a:schemeClr val="bg1"/>
                          </a:solidFill>
                          <a:effectLst/>
                        </a:rPr>
                        <a:t>Sub-total </a:t>
                      </a:r>
                      <a:endParaRPr lang="x-none" sz="200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a:solidFill>
                            <a:schemeClr val="bg1"/>
                          </a:solidFill>
                          <a:effectLst/>
                        </a:rPr>
                        <a:t>56</a:t>
                      </a:r>
                      <a:endParaRPr lang="x-none" sz="200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tc>
                  <a:txBody>
                    <a:bodyPr/>
                    <a:lstStyle/>
                    <a:p>
                      <a:r>
                        <a:rPr lang="en-US" sz="2000" dirty="0">
                          <a:solidFill>
                            <a:schemeClr val="bg1"/>
                          </a:solidFill>
                          <a:effectLst/>
                        </a:rPr>
                        <a:t>100</a:t>
                      </a:r>
                      <a:endParaRPr lang="x-none" sz="2000" dirty="0">
                        <a:solidFill>
                          <a:schemeClr val="bg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1"/>
                    </a:solidFill>
                  </a:tcPr>
                </a:tc>
                <a:extLst>
                  <a:ext uri="{0D108BD9-81ED-4DB2-BD59-A6C34878D82A}">
                    <a16:rowId xmlns="" xmlns:a16="http://schemas.microsoft.com/office/drawing/2014/main" val="307946940"/>
                  </a:ext>
                </a:extLst>
              </a:tr>
            </a:tbl>
          </a:graphicData>
        </a:graphic>
      </p:graphicFrame>
      <p:graphicFrame>
        <p:nvGraphicFramePr>
          <p:cNvPr id="7" name="Chart 6">
            <a:extLst>
              <a:ext uri="{FF2B5EF4-FFF2-40B4-BE49-F238E27FC236}">
                <a16:creationId xmlns="" xmlns:a16="http://schemas.microsoft.com/office/drawing/2014/main" id="{A2F829F1-BD1D-9940-99CF-FF6605F0F208}"/>
              </a:ext>
            </a:extLst>
          </p:cNvPr>
          <p:cNvGraphicFramePr/>
          <p:nvPr>
            <p:extLst/>
          </p:nvPr>
        </p:nvGraphicFramePr>
        <p:xfrm>
          <a:off x="5324474" y="3428999"/>
          <a:ext cx="6562725" cy="34289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192558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 xmlns:a16="http://schemas.microsoft.com/office/drawing/2014/main" id="{D256AF9B-7012-D849-A832-C91811FADFD0}"/>
              </a:ext>
            </a:extLst>
          </p:cNvPr>
          <p:cNvGraphicFramePr>
            <a:graphicFrameLocks noGrp="1"/>
          </p:cNvGraphicFramePr>
          <p:nvPr>
            <p:extLst/>
          </p:nvPr>
        </p:nvGraphicFramePr>
        <p:xfrm>
          <a:off x="0" y="28135"/>
          <a:ext cx="3971109" cy="6858000"/>
        </p:xfrm>
        <a:graphic>
          <a:graphicData uri="http://schemas.openxmlformats.org/drawingml/2006/table">
            <a:tbl>
              <a:tblPr firstRow="1" firstCol="1" bandRow="1">
                <a:tableStyleId>{5C22544A-7EE6-4342-B048-85BDC9FD1C3A}</a:tableStyleId>
              </a:tblPr>
              <a:tblGrid>
                <a:gridCol w="2768106">
                  <a:extLst>
                    <a:ext uri="{9D8B030D-6E8A-4147-A177-3AD203B41FA5}">
                      <a16:colId xmlns="" xmlns:a16="http://schemas.microsoft.com/office/drawing/2014/main" val="4187025873"/>
                    </a:ext>
                  </a:extLst>
                </a:gridCol>
                <a:gridCol w="638610">
                  <a:extLst>
                    <a:ext uri="{9D8B030D-6E8A-4147-A177-3AD203B41FA5}">
                      <a16:colId xmlns="" xmlns:a16="http://schemas.microsoft.com/office/drawing/2014/main" val="3016374022"/>
                    </a:ext>
                  </a:extLst>
                </a:gridCol>
                <a:gridCol w="564393">
                  <a:extLst>
                    <a:ext uri="{9D8B030D-6E8A-4147-A177-3AD203B41FA5}">
                      <a16:colId xmlns="" xmlns:a16="http://schemas.microsoft.com/office/drawing/2014/main" val="3752933285"/>
                    </a:ext>
                  </a:extLst>
                </a:gridCol>
              </a:tblGrid>
              <a:tr h="762000">
                <a:tc>
                  <a:txBody>
                    <a:bodyPr/>
                    <a:lstStyle/>
                    <a:p>
                      <a:pPr marL="342900" lvl="0" indent="-342900">
                        <a:buFont typeface="+mj-lt"/>
                        <a:buAutoNum type="arabicPeriod" startAt="5"/>
                      </a:pPr>
                      <a:r>
                        <a:rPr lang="en-US" sz="2000" dirty="0">
                          <a:effectLst/>
                        </a:rPr>
                        <a:t>Participant profession </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NO</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1938265645"/>
                  </a:ext>
                </a:extLst>
              </a:tr>
              <a:tr h="762000">
                <a:tc>
                  <a:txBody>
                    <a:bodyPr/>
                    <a:lstStyle/>
                    <a:p>
                      <a:pPr marL="342900" lvl="0" indent="-342900">
                        <a:buFont typeface="+mj-lt"/>
                        <a:buAutoNum type="alphaUcPeriod"/>
                      </a:pPr>
                      <a:r>
                        <a:rPr lang="en-US" sz="2000" b="1" u="sng" dirty="0">
                          <a:solidFill>
                            <a:schemeClr val="tx1"/>
                          </a:solidFill>
                          <a:effectLst/>
                        </a:rPr>
                        <a:t>Nursing </a:t>
                      </a:r>
                      <a:endParaRPr lang="x-none" sz="2000" b="1" u="sng" dirty="0">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chemeClr val="tx1"/>
                          </a:solidFill>
                          <a:effectLst/>
                        </a:rPr>
                        <a:t>45</a:t>
                      </a:r>
                      <a:endParaRPr lang="x-none" sz="2000" b="1" u="sng" dirty="0">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chemeClr val="tx1"/>
                          </a:solidFill>
                          <a:effectLst/>
                        </a:rPr>
                        <a:t>64</a:t>
                      </a:r>
                      <a:endParaRPr lang="x-none" sz="2000" b="1" u="sng" dirty="0">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201520429"/>
                  </a:ext>
                </a:extLst>
              </a:tr>
              <a:tr h="762000">
                <a:tc>
                  <a:txBody>
                    <a:bodyPr/>
                    <a:lstStyle/>
                    <a:p>
                      <a:pPr marL="0" lvl="0" indent="0">
                        <a:buFont typeface="+mj-lt"/>
                        <a:buNone/>
                      </a:pPr>
                      <a:r>
                        <a:rPr lang="en-US" sz="2000" dirty="0" smtClean="0">
                          <a:effectLst/>
                        </a:rPr>
                        <a:t>B. Midwife </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3</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4</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2422322526"/>
                  </a:ext>
                </a:extLst>
              </a:tr>
              <a:tr h="762000">
                <a:tc>
                  <a:txBody>
                    <a:bodyPr/>
                    <a:lstStyle/>
                    <a:p>
                      <a:pPr marL="0" lvl="0" indent="0">
                        <a:buFont typeface="+mj-lt"/>
                        <a:buNone/>
                      </a:pPr>
                      <a:r>
                        <a:rPr lang="en-US" sz="2000" b="1" u="sng" dirty="0" smtClean="0">
                          <a:solidFill>
                            <a:srgbClr val="FF0000"/>
                          </a:solidFill>
                          <a:effectLst/>
                        </a:rPr>
                        <a:t>C. Public </a:t>
                      </a:r>
                      <a:r>
                        <a:rPr lang="en-US" sz="2000" b="1" u="sng" dirty="0">
                          <a:solidFill>
                            <a:srgbClr val="FF0000"/>
                          </a:solidFill>
                          <a:effectLst/>
                        </a:rPr>
                        <a:t>health</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a:solidFill>
                            <a:srgbClr val="FF0000"/>
                          </a:solidFill>
                          <a:effectLst/>
                        </a:rPr>
                        <a:t>14</a:t>
                      </a:r>
                      <a:endParaRPr lang="x-none" sz="2000" b="1" u="sng">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rgbClr val="FF0000"/>
                          </a:solidFill>
                          <a:effectLst/>
                        </a:rPr>
                        <a:t>20</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2387627493"/>
                  </a:ext>
                </a:extLst>
              </a:tr>
              <a:tr h="762000">
                <a:tc>
                  <a:txBody>
                    <a:bodyPr/>
                    <a:lstStyle/>
                    <a:p>
                      <a:pPr marL="0" lvl="0" indent="0">
                        <a:buFont typeface="+mj-lt"/>
                        <a:buNone/>
                      </a:pPr>
                      <a:r>
                        <a:rPr lang="en-US" sz="2000" b="1" u="sng" dirty="0" smtClean="0">
                          <a:solidFill>
                            <a:srgbClr val="FF0000"/>
                          </a:solidFill>
                          <a:effectLst/>
                        </a:rPr>
                        <a:t>D. Nutrition </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rgbClr val="FF0000"/>
                          </a:solidFill>
                          <a:effectLst/>
                        </a:rPr>
                        <a:t>2</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rgbClr val="FF0000"/>
                          </a:solidFill>
                          <a:effectLst/>
                        </a:rPr>
                        <a:t>3</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2819132542"/>
                  </a:ext>
                </a:extLst>
              </a:tr>
              <a:tr h="762000">
                <a:tc>
                  <a:txBody>
                    <a:bodyPr/>
                    <a:lstStyle/>
                    <a:p>
                      <a:pPr marL="0" lvl="0" indent="0">
                        <a:buFont typeface="+mj-lt"/>
                        <a:buNone/>
                      </a:pPr>
                      <a:r>
                        <a:rPr lang="en-US" sz="2000" b="1" u="sng" dirty="0" smtClean="0">
                          <a:solidFill>
                            <a:srgbClr val="FF0000"/>
                          </a:solidFill>
                          <a:effectLst/>
                        </a:rPr>
                        <a:t>E. Laboratory </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a:solidFill>
                            <a:srgbClr val="FF0000"/>
                          </a:solidFill>
                          <a:effectLst/>
                        </a:rPr>
                        <a:t>3</a:t>
                      </a:r>
                      <a:endParaRPr lang="x-none" sz="2000" b="1" u="sng">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rgbClr val="FF0000"/>
                          </a:solidFill>
                          <a:effectLst/>
                        </a:rPr>
                        <a:t>4</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502500649"/>
                  </a:ext>
                </a:extLst>
              </a:tr>
              <a:tr h="762000">
                <a:tc>
                  <a:txBody>
                    <a:bodyPr/>
                    <a:lstStyle/>
                    <a:p>
                      <a:pPr marL="0" lvl="0" indent="0">
                        <a:buFont typeface="+mj-lt"/>
                        <a:buNone/>
                      </a:pPr>
                      <a:r>
                        <a:rPr lang="en-US" sz="2000" b="1" u="sng" dirty="0" smtClean="0">
                          <a:solidFill>
                            <a:srgbClr val="FF0000"/>
                          </a:solidFill>
                          <a:effectLst/>
                        </a:rPr>
                        <a:t>F. Biomedical </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a:solidFill>
                            <a:srgbClr val="FF0000"/>
                          </a:solidFill>
                          <a:effectLst/>
                        </a:rPr>
                        <a:t>1</a:t>
                      </a:r>
                      <a:endParaRPr lang="x-none" sz="2000" b="1" u="sng">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rgbClr val="FF0000"/>
                          </a:solidFill>
                          <a:effectLst/>
                        </a:rPr>
                        <a:t>1</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800819425"/>
                  </a:ext>
                </a:extLst>
              </a:tr>
              <a:tr h="762000">
                <a:tc>
                  <a:txBody>
                    <a:bodyPr/>
                    <a:lstStyle/>
                    <a:p>
                      <a:pPr marL="0" lvl="0" indent="0">
                        <a:buFont typeface="+mj-lt"/>
                        <a:buNone/>
                      </a:pPr>
                      <a:r>
                        <a:rPr lang="en-US" sz="2000" b="1" u="sng" dirty="0" smtClean="0">
                          <a:solidFill>
                            <a:srgbClr val="FF0000"/>
                          </a:solidFill>
                          <a:effectLst/>
                        </a:rPr>
                        <a:t>G. Health </a:t>
                      </a:r>
                      <a:r>
                        <a:rPr lang="en-US" sz="2000" b="1" u="sng" dirty="0">
                          <a:solidFill>
                            <a:srgbClr val="FF0000"/>
                          </a:solidFill>
                          <a:effectLst/>
                        </a:rPr>
                        <a:t>system management </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a:solidFill>
                            <a:srgbClr val="FF0000"/>
                          </a:solidFill>
                          <a:effectLst/>
                        </a:rPr>
                        <a:t>2</a:t>
                      </a:r>
                      <a:endParaRPr lang="x-none" sz="2000" b="1" u="sng">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rgbClr val="FF0000"/>
                          </a:solidFill>
                          <a:effectLst/>
                        </a:rPr>
                        <a:t>3</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3066148086"/>
                  </a:ext>
                </a:extLst>
              </a:tr>
              <a:tr h="762000">
                <a:tc>
                  <a:txBody>
                    <a:bodyPr/>
                    <a:lstStyle/>
                    <a:p>
                      <a:r>
                        <a:rPr lang="en-US" sz="2000">
                          <a:effectLst/>
                        </a:rPr>
                        <a:t>Sub-total </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70</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dirty="0">
                          <a:effectLst/>
                        </a:rPr>
                        <a:t>100</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1154623970"/>
                  </a:ext>
                </a:extLst>
              </a:tr>
            </a:tbl>
          </a:graphicData>
        </a:graphic>
      </p:graphicFrame>
      <p:graphicFrame>
        <p:nvGraphicFramePr>
          <p:cNvPr id="5" name="Chart 4">
            <a:extLst>
              <a:ext uri="{FF2B5EF4-FFF2-40B4-BE49-F238E27FC236}">
                <a16:creationId xmlns="" xmlns:a16="http://schemas.microsoft.com/office/drawing/2014/main" id="{438AE2D1-625A-9649-B39F-F8473FD44C5D}"/>
              </a:ext>
            </a:extLst>
          </p:cNvPr>
          <p:cNvGraphicFramePr/>
          <p:nvPr>
            <p:extLst/>
          </p:nvPr>
        </p:nvGraphicFramePr>
        <p:xfrm>
          <a:off x="3971108" y="0"/>
          <a:ext cx="8220891"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610455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 xmlns:a16="http://schemas.microsoft.com/office/drawing/2014/main" id="{C42F038B-AE23-2D4A-9871-779ED36259A4}"/>
              </a:ext>
            </a:extLst>
          </p:cNvPr>
          <p:cNvGraphicFramePr>
            <a:graphicFrameLocks noGrp="1"/>
          </p:cNvGraphicFramePr>
          <p:nvPr>
            <p:extLst/>
          </p:nvPr>
        </p:nvGraphicFramePr>
        <p:xfrm>
          <a:off x="1" y="0"/>
          <a:ext cx="4900612" cy="6857999"/>
        </p:xfrm>
        <a:graphic>
          <a:graphicData uri="http://schemas.openxmlformats.org/drawingml/2006/table">
            <a:tbl>
              <a:tblPr firstRow="1" firstCol="1" bandRow="1">
                <a:tableStyleId>{F5AB1C69-6EDB-4FF4-983F-18BD219EF322}</a:tableStyleId>
              </a:tblPr>
              <a:tblGrid>
                <a:gridCol w="3543630">
                  <a:extLst>
                    <a:ext uri="{9D8B030D-6E8A-4147-A177-3AD203B41FA5}">
                      <a16:colId xmlns="" xmlns:a16="http://schemas.microsoft.com/office/drawing/2014/main" val="1267124355"/>
                    </a:ext>
                  </a:extLst>
                </a:gridCol>
                <a:gridCol w="678491">
                  <a:extLst>
                    <a:ext uri="{9D8B030D-6E8A-4147-A177-3AD203B41FA5}">
                      <a16:colId xmlns="" xmlns:a16="http://schemas.microsoft.com/office/drawing/2014/main" val="2677300800"/>
                    </a:ext>
                  </a:extLst>
                </a:gridCol>
                <a:gridCol w="678491">
                  <a:extLst>
                    <a:ext uri="{9D8B030D-6E8A-4147-A177-3AD203B41FA5}">
                      <a16:colId xmlns="" xmlns:a16="http://schemas.microsoft.com/office/drawing/2014/main" val="1465801480"/>
                    </a:ext>
                  </a:extLst>
                </a:gridCol>
              </a:tblGrid>
              <a:tr h="999938">
                <a:tc>
                  <a:txBody>
                    <a:bodyPr/>
                    <a:lstStyle/>
                    <a:p>
                      <a:pPr marL="342900" lvl="0" indent="-342900">
                        <a:buFont typeface="+mj-lt"/>
                        <a:buAutoNum type="arabicPeriod" startAt="5"/>
                      </a:pPr>
                      <a:r>
                        <a:rPr lang="en-US" sz="2000" dirty="0">
                          <a:effectLst/>
                        </a:rPr>
                        <a:t>Language you are fluent in </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NO</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953234091"/>
                  </a:ext>
                </a:extLst>
              </a:tr>
              <a:tr h="671868">
                <a:tc>
                  <a:txBody>
                    <a:bodyPr/>
                    <a:lstStyle/>
                    <a:p>
                      <a:pPr marL="342900" lvl="0" indent="-342900">
                        <a:buFont typeface="+mj-lt"/>
                        <a:buAutoNum type="alphaUcPeriod"/>
                      </a:pPr>
                      <a:r>
                        <a:rPr lang="en-US" sz="2000" dirty="0">
                          <a:effectLst/>
                        </a:rPr>
                        <a:t>Arabic</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2</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4</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1523870335"/>
                  </a:ext>
                </a:extLst>
              </a:tr>
              <a:tr h="656139">
                <a:tc>
                  <a:txBody>
                    <a:bodyPr/>
                    <a:lstStyle/>
                    <a:p>
                      <a:pPr marL="0" lvl="0" indent="0">
                        <a:buFont typeface="+mj-lt"/>
                        <a:buNone/>
                      </a:pPr>
                      <a:r>
                        <a:rPr lang="en-US" sz="2000" dirty="0" smtClean="0">
                          <a:effectLst/>
                        </a:rPr>
                        <a:t>B. Somali </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8</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14</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4189845555"/>
                  </a:ext>
                </a:extLst>
              </a:tr>
              <a:tr h="1172961">
                <a:tc>
                  <a:txBody>
                    <a:bodyPr/>
                    <a:lstStyle/>
                    <a:p>
                      <a:pPr marL="0" lvl="0" indent="0">
                        <a:buFont typeface="+mj-lt"/>
                        <a:buNone/>
                      </a:pPr>
                      <a:r>
                        <a:rPr lang="en-US" sz="2000" b="1" u="sng" dirty="0" smtClean="0">
                          <a:solidFill>
                            <a:schemeClr val="tx1"/>
                          </a:solidFill>
                          <a:effectLst/>
                        </a:rPr>
                        <a:t>C. English </a:t>
                      </a:r>
                      <a:endParaRPr lang="x-none" sz="2000" b="1" u="sng" dirty="0">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a:solidFill>
                            <a:schemeClr val="tx1"/>
                          </a:solidFill>
                          <a:effectLst/>
                        </a:rPr>
                        <a:t>16</a:t>
                      </a:r>
                      <a:endParaRPr lang="x-none" sz="2000" b="1" u="sng">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chemeClr val="tx1"/>
                          </a:solidFill>
                          <a:effectLst/>
                        </a:rPr>
                        <a:t>29</a:t>
                      </a:r>
                      <a:endParaRPr lang="x-none" sz="2000" b="1" u="sng" dirty="0">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221998489"/>
                  </a:ext>
                </a:extLst>
              </a:tr>
              <a:tr h="1186443">
                <a:tc>
                  <a:txBody>
                    <a:bodyPr/>
                    <a:lstStyle/>
                    <a:p>
                      <a:pPr marL="0" lvl="0" indent="0">
                        <a:buFont typeface="+mj-lt"/>
                        <a:buNone/>
                      </a:pPr>
                      <a:r>
                        <a:rPr lang="en-US" sz="2000" dirty="0" smtClean="0">
                          <a:effectLst/>
                        </a:rPr>
                        <a:t>D. I </a:t>
                      </a:r>
                      <a:r>
                        <a:rPr lang="en-US" sz="2000" dirty="0">
                          <a:effectLst/>
                        </a:rPr>
                        <a:t>can’t understand English but am not fluent </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2</a:t>
                      </a:r>
                      <a:endParaRPr lang="x-none" sz="2000">
                        <a:effectLst/>
                      </a:endParaRPr>
                    </a:p>
                    <a:p>
                      <a:r>
                        <a:rPr lang="en-US" sz="2000">
                          <a:effectLst/>
                        </a:rPr>
                        <a:t> </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4</a:t>
                      </a:r>
                      <a:endParaRPr lang="x-none" sz="2000">
                        <a:effectLst/>
                      </a:endParaRPr>
                    </a:p>
                    <a:p>
                      <a:r>
                        <a:rPr lang="en-US" sz="2000">
                          <a:effectLst/>
                        </a:rPr>
                        <a:t> </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1195575942"/>
                  </a:ext>
                </a:extLst>
              </a:tr>
              <a:tr h="723550">
                <a:tc>
                  <a:txBody>
                    <a:bodyPr/>
                    <a:lstStyle/>
                    <a:p>
                      <a:pPr marL="0" lvl="0" indent="0">
                        <a:buFont typeface="+mj-lt"/>
                        <a:buNone/>
                      </a:pPr>
                      <a:r>
                        <a:rPr lang="en-US" sz="2000" dirty="0" smtClean="0">
                          <a:effectLst/>
                        </a:rPr>
                        <a:t>E. B </a:t>
                      </a:r>
                      <a:r>
                        <a:rPr lang="en-US" sz="2000" dirty="0">
                          <a:effectLst/>
                        </a:rPr>
                        <a:t>and C</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15</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27</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3333977252"/>
                  </a:ext>
                </a:extLst>
              </a:tr>
              <a:tr h="723550">
                <a:tc>
                  <a:txBody>
                    <a:bodyPr/>
                    <a:lstStyle/>
                    <a:p>
                      <a:r>
                        <a:rPr lang="en-US" sz="2000" dirty="0" smtClean="0">
                          <a:effectLst/>
                        </a:rPr>
                        <a:t>F.</a:t>
                      </a:r>
                      <a:r>
                        <a:rPr lang="en-US" sz="2000" baseline="0" dirty="0" smtClean="0">
                          <a:effectLst/>
                        </a:rPr>
                        <a:t> </a:t>
                      </a:r>
                      <a:r>
                        <a:rPr lang="en-US" sz="2000" dirty="0" smtClean="0">
                          <a:effectLst/>
                        </a:rPr>
                        <a:t> </a:t>
                      </a:r>
                      <a:r>
                        <a:rPr lang="en-US" sz="2000" dirty="0">
                          <a:effectLst/>
                        </a:rPr>
                        <a:t>A, B, and C</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13</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23</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484566335"/>
                  </a:ext>
                </a:extLst>
              </a:tr>
              <a:tr h="723550">
                <a:tc>
                  <a:txBody>
                    <a:bodyPr/>
                    <a:lstStyle/>
                    <a:p>
                      <a:r>
                        <a:rPr lang="en-US" sz="2000">
                          <a:effectLst/>
                        </a:rPr>
                        <a:t>Sub-total </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56</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dirty="0">
                          <a:effectLst/>
                        </a:rPr>
                        <a:t>100</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1272233685"/>
                  </a:ext>
                </a:extLst>
              </a:tr>
            </a:tbl>
          </a:graphicData>
        </a:graphic>
      </p:graphicFrame>
      <p:graphicFrame>
        <p:nvGraphicFramePr>
          <p:cNvPr id="5" name="Chart 4">
            <a:extLst>
              <a:ext uri="{FF2B5EF4-FFF2-40B4-BE49-F238E27FC236}">
                <a16:creationId xmlns="" xmlns:a16="http://schemas.microsoft.com/office/drawing/2014/main" id="{FF004C06-366F-104D-AEEF-89FE84AF64FD}"/>
              </a:ext>
            </a:extLst>
          </p:cNvPr>
          <p:cNvGraphicFramePr/>
          <p:nvPr>
            <p:extLst/>
          </p:nvPr>
        </p:nvGraphicFramePr>
        <p:xfrm>
          <a:off x="4900612" y="0"/>
          <a:ext cx="7291387"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726934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 xmlns:a16="http://schemas.microsoft.com/office/drawing/2014/main" id="{B910670C-EABB-A846-8BA6-94B66D6C1835}"/>
              </a:ext>
            </a:extLst>
          </p:cNvPr>
          <p:cNvGraphicFramePr>
            <a:graphicFrameLocks noGrp="1"/>
          </p:cNvGraphicFramePr>
          <p:nvPr>
            <p:extLst/>
          </p:nvPr>
        </p:nvGraphicFramePr>
        <p:xfrm>
          <a:off x="1" y="0"/>
          <a:ext cx="3749041" cy="6857999"/>
        </p:xfrm>
        <a:graphic>
          <a:graphicData uri="http://schemas.openxmlformats.org/drawingml/2006/table">
            <a:tbl>
              <a:tblPr firstRow="1" firstCol="1" bandRow="1">
                <a:tableStyleId>{7DF18680-E054-41AD-8BC1-D1AEF772440D}</a:tableStyleId>
              </a:tblPr>
              <a:tblGrid>
                <a:gridCol w="2545123">
                  <a:extLst>
                    <a:ext uri="{9D8B030D-6E8A-4147-A177-3AD203B41FA5}">
                      <a16:colId xmlns="" xmlns:a16="http://schemas.microsoft.com/office/drawing/2014/main" val="1276825222"/>
                    </a:ext>
                  </a:extLst>
                </a:gridCol>
                <a:gridCol w="601959">
                  <a:extLst>
                    <a:ext uri="{9D8B030D-6E8A-4147-A177-3AD203B41FA5}">
                      <a16:colId xmlns="" xmlns:a16="http://schemas.microsoft.com/office/drawing/2014/main" val="2278623613"/>
                    </a:ext>
                  </a:extLst>
                </a:gridCol>
                <a:gridCol w="601959">
                  <a:extLst>
                    <a:ext uri="{9D8B030D-6E8A-4147-A177-3AD203B41FA5}">
                      <a16:colId xmlns="" xmlns:a16="http://schemas.microsoft.com/office/drawing/2014/main" val="490414972"/>
                    </a:ext>
                  </a:extLst>
                </a:gridCol>
              </a:tblGrid>
              <a:tr h="1390028">
                <a:tc>
                  <a:txBody>
                    <a:bodyPr/>
                    <a:lstStyle/>
                    <a:p>
                      <a:pPr marL="342900" lvl="0" indent="-342900">
                        <a:buFont typeface="+mj-lt"/>
                        <a:buAutoNum type="arabicPeriod" startAt="5"/>
                      </a:pPr>
                      <a:r>
                        <a:rPr lang="en-US" sz="2000" dirty="0">
                          <a:effectLst/>
                        </a:rPr>
                        <a:t>Last training you attend </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 </a:t>
                      </a:r>
                      <a:endParaRPr lang="x-none" sz="2000">
                        <a:effectLst/>
                      </a:endParaRPr>
                    </a:p>
                    <a:p>
                      <a:r>
                        <a:rPr lang="en-US" sz="2000">
                          <a:effectLst/>
                        </a:rPr>
                        <a:t>NO</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 </a:t>
                      </a:r>
                      <a:endParaRPr lang="x-none" sz="2000">
                        <a:effectLst/>
                      </a:endParaRPr>
                    </a:p>
                    <a:p>
                      <a:r>
                        <a:rPr lang="en-US" sz="2000">
                          <a:effectLst/>
                        </a:rPr>
                        <a:t>%</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1334988625"/>
                  </a:ext>
                </a:extLst>
              </a:tr>
              <a:tr h="1050419">
                <a:tc>
                  <a:txBody>
                    <a:bodyPr/>
                    <a:lstStyle/>
                    <a:p>
                      <a:pPr marL="342900" lvl="0" indent="-342900">
                        <a:buFont typeface="+mj-lt"/>
                        <a:buAutoNum type="alphaUcPeriod"/>
                      </a:pPr>
                      <a:r>
                        <a:rPr lang="en-US" sz="2000">
                          <a:effectLst/>
                        </a:rPr>
                        <a:t>Last 6 months</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9</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16</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3474276358"/>
                  </a:ext>
                </a:extLst>
              </a:tr>
              <a:tr h="1332110">
                <a:tc>
                  <a:txBody>
                    <a:bodyPr/>
                    <a:lstStyle/>
                    <a:p>
                      <a:pPr marL="0" lvl="0" indent="0">
                        <a:buFont typeface="+mj-lt"/>
                        <a:buNone/>
                      </a:pPr>
                      <a:r>
                        <a:rPr lang="en-US" sz="2000" dirty="0" smtClean="0">
                          <a:effectLst/>
                        </a:rPr>
                        <a:t>B. Last </a:t>
                      </a:r>
                      <a:r>
                        <a:rPr lang="en-US" sz="2000" dirty="0">
                          <a:effectLst/>
                        </a:rPr>
                        <a:t>year</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12</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21</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1161362574"/>
                  </a:ext>
                </a:extLst>
              </a:tr>
              <a:tr h="1390028">
                <a:tc>
                  <a:txBody>
                    <a:bodyPr/>
                    <a:lstStyle/>
                    <a:p>
                      <a:pPr marL="0" lvl="0" indent="0">
                        <a:buFont typeface="+mj-lt"/>
                        <a:buNone/>
                      </a:pPr>
                      <a:r>
                        <a:rPr lang="en-US" sz="2000" dirty="0" smtClean="0">
                          <a:effectLst/>
                        </a:rPr>
                        <a:t>C. I </a:t>
                      </a:r>
                      <a:r>
                        <a:rPr lang="en-US" sz="2000" dirty="0">
                          <a:effectLst/>
                        </a:rPr>
                        <a:t>always keep myself updated with training regularly </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15</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27</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235457661"/>
                  </a:ext>
                </a:extLst>
              </a:tr>
              <a:tr h="847707">
                <a:tc>
                  <a:txBody>
                    <a:bodyPr/>
                    <a:lstStyle/>
                    <a:p>
                      <a:pPr marL="0" lvl="0" indent="0">
                        <a:buFont typeface="+mj-lt"/>
                        <a:buNone/>
                      </a:pPr>
                      <a:r>
                        <a:rPr lang="en-US" sz="2000" b="1" u="sng" dirty="0" smtClean="0">
                          <a:solidFill>
                            <a:srgbClr val="7030A0"/>
                          </a:solidFill>
                          <a:effectLst/>
                        </a:rPr>
                        <a:t>D. No </a:t>
                      </a:r>
                      <a:endParaRPr lang="x-none" sz="2000" b="1" u="sng" dirty="0">
                        <a:solidFill>
                          <a:srgbClr val="7030A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rgbClr val="7030A0"/>
                          </a:solidFill>
                          <a:effectLst/>
                        </a:rPr>
                        <a:t>20</a:t>
                      </a:r>
                      <a:endParaRPr lang="x-none" sz="2000" b="1" u="sng" dirty="0">
                        <a:solidFill>
                          <a:srgbClr val="7030A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rgbClr val="7030A0"/>
                          </a:solidFill>
                          <a:effectLst/>
                        </a:rPr>
                        <a:t>36</a:t>
                      </a:r>
                      <a:endParaRPr lang="x-none" sz="2000" b="1" u="sng" dirty="0">
                        <a:solidFill>
                          <a:srgbClr val="7030A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1599484985"/>
                  </a:ext>
                </a:extLst>
              </a:tr>
              <a:tr h="847707">
                <a:tc>
                  <a:txBody>
                    <a:bodyPr/>
                    <a:lstStyle/>
                    <a:p>
                      <a:r>
                        <a:rPr lang="en-US" sz="2000">
                          <a:effectLst/>
                        </a:rPr>
                        <a:t>Sub-total </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56</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dirty="0">
                          <a:effectLst/>
                        </a:rPr>
                        <a:t>100</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4241076508"/>
                  </a:ext>
                </a:extLst>
              </a:tr>
            </a:tbl>
          </a:graphicData>
        </a:graphic>
      </p:graphicFrame>
      <p:graphicFrame>
        <p:nvGraphicFramePr>
          <p:cNvPr id="5" name="Chart 4">
            <a:extLst>
              <a:ext uri="{FF2B5EF4-FFF2-40B4-BE49-F238E27FC236}">
                <a16:creationId xmlns="" xmlns:a16="http://schemas.microsoft.com/office/drawing/2014/main" id="{64E5E22F-2BC2-604E-A773-1C442714BE2D}"/>
              </a:ext>
            </a:extLst>
          </p:cNvPr>
          <p:cNvGraphicFramePr/>
          <p:nvPr>
            <p:extLst/>
          </p:nvPr>
        </p:nvGraphicFramePr>
        <p:xfrm>
          <a:off x="3749042" y="-17464"/>
          <a:ext cx="8171497" cy="68754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442228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 xmlns:a16="http://schemas.microsoft.com/office/drawing/2014/main" id="{AD3F536F-6771-2F4D-B93C-AC6515BFFD8C}"/>
              </a:ext>
            </a:extLst>
          </p:cNvPr>
          <p:cNvGraphicFramePr>
            <a:graphicFrameLocks noGrp="1"/>
          </p:cNvGraphicFramePr>
          <p:nvPr>
            <p:extLst/>
          </p:nvPr>
        </p:nvGraphicFramePr>
        <p:xfrm>
          <a:off x="0" y="0"/>
          <a:ext cx="3626485" cy="3388213"/>
        </p:xfrm>
        <a:graphic>
          <a:graphicData uri="http://schemas.openxmlformats.org/drawingml/2006/table">
            <a:tbl>
              <a:tblPr firstRow="1" firstCol="1" bandRow="1">
                <a:tableStyleId>{21E4AEA4-8DFA-4A89-87EB-49C32662AFE0}</a:tableStyleId>
              </a:tblPr>
              <a:tblGrid>
                <a:gridCol w="2361045">
                  <a:extLst>
                    <a:ext uri="{9D8B030D-6E8A-4147-A177-3AD203B41FA5}">
                      <a16:colId xmlns="" xmlns:a16="http://schemas.microsoft.com/office/drawing/2014/main" val="1091488105"/>
                    </a:ext>
                  </a:extLst>
                </a:gridCol>
                <a:gridCol w="632720">
                  <a:extLst>
                    <a:ext uri="{9D8B030D-6E8A-4147-A177-3AD203B41FA5}">
                      <a16:colId xmlns="" xmlns:a16="http://schemas.microsoft.com/office/drawing/2014/main" val="213675250"/>
                    </a:ext>
                  </a:extLst>
                </a:gridCol>
                <a:gridCol w="632720">
                  <a:extLst>
                    <a:ext uri="{9D8B030D-6E8A-4147-A177-3AD203B41FA5}">
                      <a16:colId xmlns="" xmlns:a16="http://schemas.microsoft.com/office/drawing/2014/main" val="3187223775"/>
                    </a:ext>
                  </a:extLst>
                </a:gridCol>
              </a:tblGrid>
              <a:tr h="1188549">
                <a:tc>
                  <a:txBody>
                    <a:bodyPr/>
                    <a:lstStyle/>
                    <a:p>
                      <a:pPr marL="342900" lvl="0" indent="-342900">
                        <a:buFont typeface="+mj-lt"/>
                        <a:buAutoNum type="arabicPeriod" startAt="5"/>
                      </a:pPr>
                      <a:r>
                        <a:rPr lang="en-US" sz="2000" dirty="0">
                          <a:effectLst/>
                        </a:rPr>
                        <a:t>Do you have desire and quality to be trainer? </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tc>
                  <a:txBody>
                    <a:bodyPr/>
                    <a:lstStyle/>
                    <a:p>
                      <a:r>
                        <a:rPr lang="en-US" sz="2000">
                          <a:effectLst/>
                        </a:rPr>
                        <a:t>NO</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tc>
                  <a:txBody>
                    <a:bodyPr/>
                    <a:lstStyle/>
                    <a:p>
                      <a:r>
                        <a:rPr lang="en-US" sz="2000">
                          <a:effectLst/>
                        </a:rPr>
                        <a:t>%</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extLst>
                  <a:ext uri="{0D108BD9-81ED-4DB2-BD59-A6C34878D82A}">
                    <a16:rowId xmlns="" xmlns:a16="http://schemas.microsoft.com/office/drawing/2014/main" val="1060274661"/>
                  </a:ext>
                </a:extLst>
              </a:tr>
              <a:tr h="465544">
                <a:tc>
                  <a:txBody>
                    <a:bodyPr/>
                    <a:lstStyle/>
                    <a:p>
                      <a:pPr marL="342900" lvl="0" indent="-342900">
                        <a:buFont typeface="+mj-lt"/>
                        <a:buAutoNum type="alphaUcPeriod"/>
                      </a:pPr>
                      <a:r>
                        <a:rPr lang="en-US" sz="2000" b="1" u="sng">
                          <a:solidFill>
                            <a:schemeClr val="tx1"/>
                          </a:solidFill>
                          <a:effectLst/>
                        </a:rPr>
                        <a:t>Yes</a:t>
                      </a:r>
                      <a:endParaRPr lang="x-none" sz="2000" b="1" u="sng">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tc>
                  <a:txBody>
                    <a:bodyPr/>
                    <a:lstStyle/>
                    <a:p>
                      <a:r>
                        <a:rPr lang="en-US" sz="2000" b="1" u="sng">
                          <a:solidFill>
                            <a:schemeClr val="tx1"/>
                          </a:solidFill>
                          <a:effectLst/>
                        </a:rPr>
                        <a:t>35</a:t>
                      </a:r>
                      <a:endParaRPr lang="x-none" sz="2000" b="1" u="sng">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tc>
                  <a:txBody>
                    <a:bodyPr/>
                    <a:lstStyle/>
                    <a:p>
                      <a:r>
                        <a:rPr lang="en-US" sz="2000" b="1" u="sng" dirty="0">
                          <a:solidFill>
                            <a:schemeClr val="tx1"/>
                          </a:solidFill>
                          <a:effectLst/>
                        </a:rPr>
                        <a:t>63</a:t>
                      </a:r>
                      <a:endParaRPr lang="x-none" sz="2000" b="1" u="sng" dirty="0">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extLst>
                  <a:ext uri="{0D108BD9-81ED-4DB2-BD59-A6C34878D82A}">
                    <a16:rowId xmlns="" xmlns:a16="http://schemas.microsoft.com/office/drawing/2014/main" val="1928678297"/>
                  </a:ext>
                </a:extLst>
              </a:tr>
              <a:tr h="567823">
                <a:tc>
                  <a:txBody>
                    <a:bodyPr/>
                    <a:lstStyle/>
                    <a:p>
                      <a:pPr marL="0" lvl="0" indent="0">
                        <a:buFont typeface="+mj-lt"/>
                        <a:buNone/>
                      </a:pPr>
                      <a:r>
                        <a:rPr lang="en-US" sz="2000" b="1" u="sng" dirty="0" smtClean="0">
                          <a:solidFill>
                            <a:srgbClr val="FF0000"/>
                          </a:solidFill>
                          <a:effectLst/>
                        </a:rPr>
                        <a:t>B. No </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tc>
                  <a:txBody>
                    <a:bodyPr/>
                    <a:lstStyle/>
                    <a:p>
                      <a:r>
                        <a:rPr lang="en-US" sz="2000" b="1" u="sng">
                          <a:solidFill>
                            <a:srgbClr val="FF0000"/>
                          </a:solidFill>
                          <a:effectLst/>
                        </a:rPr>
                        <a:t>13</a:t>
                      </a:r>
                      <a:endParaRPr lang="x-none" sz="2000" b="1" u="sng">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tc>
                  <a:txBody>
                    <a:bodyPr/>
                    <a:lstStyle/>
                    <a:p>
                      <a:r>
                        <a:rPr lang="en-US" sz="2000" b="1" u="sng" dirty="0">
                          <a:solidFill>
                            <a:srgbClr val="FF0000"/>
                          </a:solidFill>
                          <a:effectLst/>
                        </a:rPr>
                        <a:t>23</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extLst>
                  <a:ext uri="{0D108BD9-81ED-4DB2-BD59-A6C34878D82A}">
                    <a16:rowId xmlns="" xmlns:a16="http://schemas.microsoft.com/office/drawing/2014/main" val="2950339565"/>
                  </a:ext>
                </a:extLst>
              </a:tr>
              <a:tr h="567823">
                <a:tc>
                  <a:txBody>
                    <a:bodyPr/>
                    <a:lstStyle/>
                    <a:p>
                      <a:pPr marL="0" lvl="0" indent="0">
                        <a:buFont typeface="+mj-lt"/>
                        <a:buNone/>
                      </a:pPr>
                      <a:r>
                        <a:rPr lang="en-US" sz="2000" b="1" u="sng" dirty="0" smtClean="0">
                          <a:solidFill>
                            <a:srgbClr val="FF0000"/>
                          </a:solidFill>
                          <a:effectLst/>
                        </a:rPr>
                        <a:t>C. Not </a:t>
                      </a:r>
                      <a:r>
                        <a:rPr lang="en-US" sz="2000" b="1" u="sng" dirty="0">
                          <a:solidFill>
                            <a:srgbClr val="FF0000"/>
                          </a:solidFill>
                          <a:effectLst/>
                        </a:rPr>
                        <a:t>sure</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tc>
                  <a:txBody>
                    <a:bodyPr/>
                    <a:lstStyle/>
                    <a:p>
                      <a:r>
                        <a:rPr lang="en-US" sz="2000" b="1" u="sng">
                          <a:solidFill>
                            <a:srgbClr val="FF0000"/>
                          </a:solidFill>
                          <a:effectLst/>
                        </a:rPr>
                        <a:t>8</a:t>
                      </a:r>
                      <a:endParaRPr lang="x-none" sz="2000" b="1" u="sng">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tc>
                  <a:txBody>
                    <a:bodyPr/>
                    <a:lstStyle/>
                    <a:p>
                      <a:r>
                        <a:rPr lang="en-US" sz="2000" b="1" u="sng" dirty="0">
                          <a:solidFill>
                            <a:srgbClr val="FF0000"/>
                          </a:solidFill>
                          <a:effectLst/>
                        </a:rPr>
                        <a:t>14</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extLst>
                  <a:ext uri="{0D108BD9-81ED-4DB2-BD59-A6C34878D82A}">
                    <a16:rowId xmlns="" xmlns:a16="http://schemas.microsoft.com/office/drawing/2014/main" val="1140268883"/>
                  </a:ext>
                </a:extLst>
              </a:tr>
              <a:tr h="567823">
                <a:tc>
                  <a:txBody>
                    <a:bodyPr/>
                    <a:lstStyle/>
                    <a:p>
                      <a:r>
                        <a:rPr lang="en-US" sz="2000">
                          <a:effectLst/>
                        </a:rPr>
                        <a:t>Sub-total </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tc>
                  <a:txBody>
                    <a:bodyPr/>
                    <a:lstStyle/>
                    <a:p>
                      <a:r>
                        <a:rPr lang="en-US" sz="2000">
                          <a:effectLst/>
                        </a:rPr>
                        <a:t>56</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tc>
                  <a:txBody>
                    <a:bodyPr/>
                    <a:lstStyle/>
                    <a:p>
                      <a:r>
                        <a:rPr lang="en-US" sz="2000" dirty="0">
                          <a:effectLst/>
                        </a:rPr>
                        <a:t>100</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solidFill>
                      <a:schemeClr val="accent3"/>
                    </a:solidFill>
                  </a:tcPr>
                </a:tc>
                <a:extLst>
                  <a:ext uri="{0D108BD9-81ED-4DB2-BD59-A6C34878D82A}">
                    <a16:rowId xmlns="" xmlns:a16="http://schemas.microsoft.com/office/drawing/2014/main" val="2424205584"/>
                  </a:ext>
                </a:extLst>
              </a:tr>
            </a:tbl>
          </a:graphicData>
        </a:graphic>
      </p:graphicFrame>
      <p:graphicFrame>
        <p:nvGraphicFramePr>
          <p:cNvPr id="5" name="Chart 4">
            <a:extLst>
              <a:ext uri="{FF2B5EF4-FFF2-40B4-BE49-F238E27FC236}">
                <a16:creationId xmlns="" xmlns:a16="http://schemas.microsoft.com/office/drawing/2014/main" id="{3EE26F36-4CA8-BB4F-898F-7B1CB2D59CA4}"/>
              </a:ext>
            </a:extLst>
          </p:cNvPr>
          <p:cNvGraphicFramePr/>
          <p:nvPr>
            <p:extLst/>
          </p:nvPr>
        </p:nvGraphicFramePr>
        <p:xfrm>
          <a:off x="3626485" y="-40787"/>
          <a:ext cx="8565515" cy="3429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Table 5">
            <a:extLst>
              <a:ext uri="{FF2B5EF4-FFF2-40B4-BE49-F238E27FC236}">
                <a16:creationId xmlns="" xmlns:a16="http://schemas.microsoft.com/office/drawing/2014/main" id="{8610542A-F3E6-0643-8E95-02B9276D1C3D}"/>
              </a:ext>
            </a:extLst>
          </p:cNvPr>
          <p:cNvGraphicFramePr>
            <a:graphicFrameLocks noGrp="1"/>
          </p:cNvGraphicFramePr>
          <p:nvPr>
            <p:extLst/>
          </p:nvPr>
        </p:nvGraphicFramePr>
        <p:xfrm>
          <a:off x="0" y="3388213"/>
          <a:ext cx="3207433" cy="3429000"/>
        </p:xfrm>
        <a:graphic>
          <a:graphicData uri="http://schemas.openxmlformats.org/drawingml/2006/table">
            <a:tbl>
              <a:tblPr firstRow="1" firstCol="1" bandRow="1">
                <a:tableStyleId>{5C22544A-7EE6-4342-B048-85BDC9FD1C3A}</a:tableStyleId>
              </a:tblPr>
              <a:tblGrid>
                <a:gridCol w="2133579">
                  <a:extLst>
                    <a:ext uri="{9D8B030D-6E8A-4147-A177-3AD203B41FA5}">
                      <a16:colId xmlns="" xmlns:a16="http://schemas.microsoft.com/office/drawing/2014/main" val="974534841"/>
                    </a:ext>
                  </a:extLst>
                </a:gridCol>
                <a:gridCol w="536927">
                  <a:extLst>
                    <a:ext uri="{9D8B030D-6E8A-4147-A177-3AD203B41FA5}">
                      <a16:colId xmlns="" xmlns:a16="http://schemas.microsoft.com/office/drawing/2014/main" val="1156077618"/>
                    </a:ext>
                  </a:extLst>
                </a:gridCol>
                <a:gridCol w="536927">
                  <a:extLst>
                    <a:ext uri="{9D8B030D-6E8A-4147-A177-3AD203B41FA5}">
                      <a16:colId xmlns="" xmlns:a16="http://schemas.microsoft.com/office/drawing/2014/main" val="1298296631"/>
                    </a:ext>
                  </a:extLst>
                </a:gridCol>
              </a:tblGrid>
              <a:tr h="1593179">
                <a:tc>
                  <a:txBody>
                    <a:bodyPr/>
                    <a:lstStyle/>
                    <a:p>
                      <a:pPr marL="342900" lvl="0" indent="-342900">
                        <a:buFont typeface="+mj-lt"/>
                        <a:buAutoNum type="arabicPeriod" startAt="5"/>
                      </a:pPr>
                      <a:r>
                        <a:rPr lang="en-US" sz="2000" dirty="0">
                          <a:effectLst/>
                        </a:rPr>
                        <a:t>Would you like to participate training after this assessment?</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NO</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2187574433"/>
                  </a:ext>
                </a:extLst>
              </a:tr>
              <a:tr h="419713">
                <a:tc>
                  <a:txBody>
                    <a:bodyPr/>
                    <a:lstStyle/>
                    <a:p>
                      <a:pPr marL="342900" lvl="0" indent="-342900">
                        <a:buFont typeface="+mj-lt"/>
                        <a:buAutoNum type="alphaUcPeriod"/>
                      </a:pPr>
                      <a:r>
                        <a:rPr lang="en-US" sz="2000" b="1" u="sng">
                          <a:solidFill>
                            <a:schemeClr val="tx1"/>
                          </a:solidFill>
                          <a:effectLst/>
                        </a:rPr>
                        <a:t>Yes</a:t>
                      </a:r>
                      <a:endParaRPr lang="x-none" sz="2000" b="1" u="sng">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a:solidFill>
                            <a:schemeClr val="tx1"/>
                          </a:solidFill>
                          <a:effectLst/>
                        </a:rPr>
                        <a:t>51</a:t>
                      </a:r>
                      <a:endParaRPr lang="x-none" sz="2000" b="1" u="sng">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chemeClr val="tx1"/>
                          </a:solidFill>
                          <a:effectLst/>
                        </a:rPr>
                        <a:t>91</a:t>
                      </a:r>
                      <a:endParaRPr lang="x-none" sz="2000" b="1" u="sng" dirty="0">
                        <a:solidFill>
                          <a:schemeClr val="tx1"/>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3307127435"/>
                  </a:ext>
                </a:extLst>
              </a:tr>
              <a:tr h="442524">
                <a:tc>
                  <a:txBody>
                    <a:bodyPr/>
                    <a:lstStyle/>
                    <a:p>
                      <a:pPr marL="0" lvl="0" indent="0">
                        <a:buFont typeface="+mj-lt"/>
                        <a:buNone/>
                      </a:pPr>
                      <a:r>
                        <a:rPr lang="en-US" sz="2000" b="1" u="sng" dirty="0" smtClean="0">
                          <a:solidFill>
                            <a:srgbClr val="FF0000"/>
                          </a:solidFill>
                          <a:effectLst/>
                        </a:rPr>
                        <a:t>B. No </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a:solidFill>
                            <a:srgbClr val="FF0000"/>
                          </a:solidFill>
                          <a:effectLst/>
                        </a:rPr>
                        <a:t>4</a:t>
                      </a:r>
                      <a:endParaRPr lang="x-none" sz="2000" b="1" u="sng">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a:solidFill>
                            <a:srgbClr val="FF0000"/>
                          </a:solidFill>
                          <a:effectLst/>
                        </a:rPr>
                        <a:t>7</a:t>
                      </a:r>
                      <a:endParaRPr lang="x-none" sz="2000" b="1" u="sng">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3026320677"/>
                  </a:ext>
                </a:extLst>
              </a:tr>
              <a:tr h="442524">
                <a:tc>
                  <a:txBody>
                    <a:bodyPr/>
                    <a:lstStyle/>
                    <a:p>
                      <a:pPr marL="0" lvl="0" indent="0">
                        <a:buFont typeface="+mj-lt"/>
                        <a:buNone/>
                      </a:pPr>
                      <a:r>
                        <a:rPr lang="en-US" sz="2000" b="1" u="sng" dirty="0" smtClean="0">
                          <a:solidFill>
                            <a:srgbClr val="FF0000"/>
                          </a:solidFill>
                          <a:effectLst/>
                        </a:rPr>
                        <a:t>C. I </a:t>
                      </a:r>
                      <a:r>
                        <a:rPr lang="en-US" sz="2000" b="1" u="sng" dirty="0">
                          <a:solidFill>
                            <a:srgbClr val="FF0000"/>
                          </a:solidFill>
                          <a:effectLst/>
                        </a:rPr>
                        <a:t>don’t know</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a:solidFill>
                            <a:srgbClr val="FF0000"/>
                          </a:solidFill>
                          <a:effectLst/>
                        </a:rPr>
                        <a:t>1</a:t>
                      </a:r>
                      <a:endParaRPr lang="x-none" sz="2000" b="1" u="sng">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b="1" u="sng" dirty="0">
                          <a:solidFill>
                            <a:srgbClr val="FF0000"/>
                          </a:solidFill>
                          <a:effectLst/>
                        </a:rPr>
                        <a:t>2</a:t>
                      </a:r>
                      <a:endParaRPr lang="x-none" sz="2000" b="1" u="sng" dirty="0">
                        <a:solidFill>
                          <a:srgbClr val="FF0000"/>
                        </a:solidFill>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2961018178"/>
                  </a:ext>
                </a:extLst>
              </a:tr>
              <a:tr h="531060">
                <a:tc>
                  <a:txBody>
                    <a:bodyPr/>
                    <a:lstStyle/>
                    <a:p>
                      <a:r>
                        <a:rPr lang="en-US" sz="2000" dirty="0">
                          <a:effectLst/>
                        </a:rPr>
                        <a:t>Sub-total </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a:effectLst/>
                        </a:rPr>
                        <a:t>56</a:t>
                      </a:r>
                      <a:endParaRPr lang="x-none" sz="200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tc>
                  <a:txBody>
                    <a:bodyPr/>
                    <a:lstStyle/>
                    <a:p>
                      <a:r>
                        <a:rPr lang="en-US" sz="2000" dirty="0">
                          <a:effectLst/>
                        </a:rPr>
                        <a:t>100</a:t>
                      </a:r>
                      <a:endParaRPr lang="x-none" sz="2000" dirty="0">
                        <a:effectLst/>
                        <a:latin typeface="Calibri" panose="020F0502020204030204" pitchFamily="34" charset="0"/>
                        <a:ea typeface="PMingLiU" panose="02020500000000000000" pitchFamily="18" charset="-120"/>
                        <a:cs typeface="Times New Roman" panose="02020603050405020304" pitchFamily="18" charset="0"/>
                      </a:endParaRPr>
                    </a:p>
                  </a:txBody>
                  <a:tcPr marL="68580" marR="68580" marT="0" marB="0"/>
                </a:tc>
                <a:extLst>
                  <a:ext uri="{0D108BD9-81ED-4DB2-BD59-A6C34878D82A}">
                    <a16:rowId xmlns="" xmlns:a16="http://schemas.microsoft.com/office/drawing/2014/main" val="2833802473"/>
                  </a:ext>
                </a:extLst>
              </a:tr>
            </a:tbl>
          </a:graphicData>
        </a:graphic>
      </p:graphicFrame>
      <p:graphicFrame>
        <p:nvGraphicFramePr>
          <p:cNvPr id="7" name="Chart 6">
            <a:extLst>
              <a:ext uri="{FF2B5EF4-FFF2-40B4-BE49-F238E27FC236}">
                <a16:creationId xmlns="" xmlns:a16="http://schemas.microsoft.com/office/drawing/2014/main" id="{FCB1AEDB-D6CB-D84B-B47C-E781F6A1265A}"/>
              </a:ext>
            </a:extLst>
          </p:cNvPr>
          <p:cNvGraphicFramePr/>
          <p:nvPr>
            <p:extLst/>
          </p:nvPr>
        </p:nvGraphicFramePr>
        <p:xfrm>
          <a:off x="3179298" y="3314699"/>
          <a:ext cx="9012701" cy="350251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0606311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849D8825-7969-D04E-B8A0-A311FA1FE32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4941273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4F56675E-4BF1-EF46-9239-0981CF394BF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2121496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8842"/>
            <a:ext cx="11360800" cy="763600"/>
          </a:xfrm>
        </p:spPr>
        <p:txBody>
          <a:bodyPr>
            <a:normAutofit fontScale="90000"/>
          </a:bodyPr>
          <a:lstStyle/>
          <a:p>
            <a:r>
              <a:rPr lang="en-GB" dirty="0"/>
              <a:t>About HGH</a:t>
            </a:r>
          </a:p>
        </p:txBody>
      </p:sp>
      <p:sp>
        <p:nvSpPr>
          <p:cNvPr id="3" name="Text Placeholder 2"/>
          <p:cNvSpPr>
            <a:spLocks noGrp="1"/>
          </p:cNvSpPr>
          <p:nvPr>
            <p:ph type="body" idx="1"/>
          </p:nvPr>
        </p:nvSpPr>
        <p:spPr>
          <a:xfrm>
            <a:off x="167406" y="1811748"/>
            <a:ext cx="11360800" cy="4555200"/>
          </a:xfrm>
        </p:spPr>
        <p:txBody>
          <a:bodyPr/>
          <a:lstStyle/>
          <a:p>
            <a:pPr marL="152396" indent="0">
              <a:buNone/>
            </a:pPr>
            <a:r>
              <a:rPr lang="en-US" dirty="0"/>
              <a:t>Hargeisa Group Hospital was established in 1953. It is a </a:t>
            </a:r>
            <a:r>
              <a:rPr lang="en-US" dirty="0" smtClean="0"/>
              <a:t>460-bed </a:t>
            </a:r>
            <a:r>
              <a:rPr lang="en-US" dirty="0"/>
              <a:t>hospital, located in Hargeisa, is the largest public hospital in Somaliland, and offers healthcare facilities to patients of the city.</a:t>
            </a:r>
            <a:endParaRPr lang="en-GB" dirty="0"/>
          </a:p>
        </p:txBody>
      </p:sp>
      <p:pic>
        <p:nvPicPr>
          <p:cNvPr id="4" name="Picture 3"/>
          <p:cNvPicPr>
            <a:picLocks noChangeAspect="1"/>
          </p:cNvPicPr>
          <p:nvPr/>
        </p:nvPicPr>
        <p:blipFill>
          <a:blip r:embed="rId2"/>
          <a:stretch>
            <a:fillRect/>
          </a:stretch>
        </p:blipFill>
        <p:spPr>
          <a:xfrm>
            <a:off x="7027817" y="3683255"/>
            <a:ext cx="5164183" cy="3174745"/>
          </a:xfrm>
          <a:prstGeom prst="rect">
            <a:avLst/>
          </a:prstGeom>
        </p:spPr>
      </p:pic>
      <p:pic>
        <p:nvPicPr>
          <p:cNvPr id="6" name="Picture 5"/>
          <p:cNvPicPr>
            <a:picLocks noChangeAspect="1"/>
          </p:cNvPicPr>
          <p:nvPr/>
        </p:nvPicPr>
        <p:blipFill>
          <a:blip r:embed="rId3"/>
          <a:stretch>
            <a:fillRect/>
          </a:stretch>
        </p:blipFill>
        <p:spPr>
          <a:xfrm>
            <a:off x="0" y="3749040"/>
            <a:ext cx="5959074" cy="3108960"/>
          </a:xfrm>
          <a:prstGeom prst="rect">
            <a:avLst/>
          </a:prstGeom>
        </p:spPr>
      </p:pic>
      <p:pic>
        <p:nvPicPr>
          <p:cNvPr id="7" name="Picture 6"/>
          <p:cNvPicPr>
            <a:picLocks noChangeAspect="1"/>
          </p:cNvPicPr>
          <p:nvPr/>
        </p:nvPicPr>
        <p:blipFill>
          <a:blip r:embed="rId4"/>
          <a:stretch>
            <a:fillRect/>
          </a:stretch>
        </p:blipFill>
        <p:spPr>
          <a:xfrm>
            <a:off x="3866607" y="-28067"/>
            <a:ext cx="8325394" cy="1743075"/>
          </a:xfrm>
          <a:prstGeom prst="rect">
            <a:avLst/>
          </a:prstGeom>
        </p:spPr>
      </p:pic>
    </p:spTree>
    <p:extLst>
      <p:ext uri="{BB962C8B-B14F-4D97-AF65-F5344CB8AC3E}">
        <p14:creationId xmlns:p14="http://schemas.microsoft.com/office/powerpoint/2010/main" val="218930793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48FAFB1D-5699-7247-887E-4284FA059DBB}"/>
              </a:ext>
            </a:extLst>
          </p:cNvPr>
          <p:cNvPicPr>
            <a:picLocks noChangeAspect="1"/>
          </p:cNvPicPr>
          <p:nvPr/>
        </p:nvPicPr>
        <p:blipFill>
          <a:blip r:embed="rId2"/>
          <a:stretch>
            <a:fillRect/>
          </a:stretch>
        </p:blipFill>
        <p:spPr>
          <a:xfrm>
            <a:off x="0" y="0"/>
            <a:ext cx="11584167" cy="6858000"/>
          </a:xfrm>
          <a:prstGeom prst="rect">
            <a:avLst/>
          </a:prstGeom>
        </p:spPr>
      </p:pic>
    </p:spTree>
    <p:extLst>
      <p:ext uri="{BB962C8B-B14F-4D97-AF65-F5344CB8AC3E}">
        <p14:creationId xmlns:p14="http://schemas.microsoft.com/office/powerpoint/2010/main" val="26322749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 xmlns:a16="http://schemas.microsoft.com/office/drawing/2014/main" id="{A780EAAD-B229-E948-B386-69144C2D0203}"/>
              </a:ext>
            </a:extLst>
          </p:cNvPr>
          <p:cNvGraphicFramePr/>
          <p:nvPr>
            <p:extLst/>
          </p:nvPr>
        </p:nvGraphicFramePr>
        <p:xfrm>
          <a:off x="0" y="0"/>
          <a:ext cx="12191999" cy="67151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670671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 xmlns:a16="http://schemas.microsoft.com/office/drawing/2014/main" id="{E7F9E915-7BAD-E744-ADC9-BF50B3BB38BE}"/>
              </a:ext>
            </a:extLst>
          </p:cNvPr>
          <p:cNvGraphicFramePr>
            <a:graphicFrameLocks/>
          </p:cNvGraphicFramePr>
          <p:nvPr>
            <p:extLst/>
          </p:nvPr>
        </p:nvGraphicFramePr>
        <p:xfrm>
          <a:off x="5162843" y="0"/>
          <a:ext cx="7029157" cy="6858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Table 4">
            <a:extLst>
              <a:ext uri="{FF2B5EF4-FFF2-40B4-BE49-F238E27FC236}">
                <a16:creationId xmlns="" xmlns:a16="http://schemas.microsoft.com/office/drawing/2014/main" id="{C26515B2-DF6D-C04C-8C54-3B4E43F9399E}"/>
              </a:ext>
            </a:extLst>
          </p:cNvPr>
          <p:cNvGraphicFramePr>
            <a:graphicFrameLocks noGrp="1"/>
          </p:cNvGraphicFramePr>
          <p:nvPr>
            <p:extLst/>
          </p:nvPr>
        </p:nvGraphicFramePr>
        <p:xfrm>
          <a:off x="920432" y="0"/>
          <a:ext cx="4365943" cy="6009322"/>
        </p:xfrm>
        <a:graphic>
          <a:graphicData uri="http://schemas.openxmlformats.org/drawingml/2006/table">
            <a:tbl>
              <a:tblPr firstRow="1" firstCol="1" bandRow="1">
                <a:tableStyleId>{00A15C55-8517-42AA-B614-E9B94910E393}</a:tableStyleId>
              </a:tblPr>
              <a:tblGrid>
                <a:gridCol w="632506">
                  <a:extLst>
                    <a:ext uri="{9D8B030D-6E8A-4147-A177-3AD203B41FA5}">
                      <a16:colId xmlns="" xmlns:a16="http://schemas.microsoft.com/office/drawing/2014/main" val="497867297"/>
                    </a:ext>
                  </a:extLst>
                </a:gridCol>
                <a:gridCol w="447709">
                  <a:extLst>
                    <a:ext uri="{9D8B030D-6E8A-4147-A177-3AD203B41FA5}">
                      <a16:colId xmlns="" xmlns:a16="http://schemas.microsoft.com/office/drawing/2014/main" val="2051898220"/>
                    </a:ext>
                  </a:extLst>
                </a:gridCol>
                <a:gridCol w="3285728">
                  <a:extLst>
                    <a:ext uri="{9D8B030D-6E8A-4147-A177-3AD203B41FA5}">
                      <a16:colId xmlns="" xmlns:a16="http://schemas.microsoft.com/office/drawing/2014/main" val="76749556"/>
                    </a:ext>
                  </a:extLst>
                </a:gridCol>
              </a:tblGrid>
              <a:tr h="614363">
                <a:tc>
                  <a:txBody>
                    <a:bodyPr/>
                    <a:lstStyle/>
                    <a:p>
                      <a:r>
                        <a:rPr lang="en-US" sz="1800">
                          <a:effectLst/>
                        </a:rPr>
                        <a:t>Marks </a:t>
                      </a:r>
                      <a:endParaRPr lang="x-none"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dirty="0">
                          <a:effectLst/>
                        </a:rPr>
                        <a:t>NO</a:t>
                      </a:r>
                      <a:endParaRPr lang="x-none"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dirty="0">
                          <a:effectLst/>
                        </a:rPr>
                        <a:t>Wards + Shifts </a:t>
                      </a:r>
                      <a:endParaRPr lang="x-none"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2528400240"/>
                  </a:ext>
                </a:extLst>
              </a:tr>
              <a:tr h="403412">
                <a:tc>
                  <a:txBody>
                    <a:bodyPr/>
                    <a:lstStyle/>
                    <a:p>
                      <a:r>
                        <a:rPr lang="en-US" sz="1800" b="1" u="sng" dirty="0">
                          <a:solidFill>
                            <a:schemeClr val="tx1"/>
                          </a:solidFill>
                          <a:effectLst/>
                        </a:rPr>
                        <a:t>11-20</a:t>
                      </a:r>
                      <a:endParaRPr lang="x-none" sz="1800" b="1"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b="1" u="sng">
                          <a:solidFill>
                            <a:schemeClr val="tx1"/>
                          </a:solidFill>
                          <a:effectLst/>
                        </a:rPr>
                        <a:t>3</a:t>
                      </a:r>
                      <a:endParaRPr lang="x-none" sz="1800" b="1" u="sng">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b="1" u="sng" dirty="0">
                          <a:solidFill>
                            <a:schemeClr val="tx1"/>
                          </a:solidFill>
                          <a:effectLst/>
                        </a:rPr>
                        <a:t>ICU(A+C), MOW (C), Payment 2(B+C) </a:t>
                      </a:r>
                      <a:endParaRPr lang="x-none" sz="1800" b="1"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408758987"/>
                  </a:ext>
                </a:extLst>
              </a:tr>
              <a:tr h="884761">
                <a:tc>
                  <a:txBody>
                    <a:bodyPr/>
                    <a:lstStyle/>
                    <a:p>
                      <a:r>
                        <a:rPr lang="en-US" sz="1800" b="1" u="sng" dirty="0">
                          <a:solidFill>
                            <a:schemeClr val="tx1"/>
                          </a:solidFill>
                          <a:effectLst/>
                        </a:rPr>
                        <a:t>21-30</a:t>
                      </a:r>
                      <a:endParaRPr lang="x-none" sz="1800" b="1"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b="1" u="sng" dirty="0">
                          <a:solidFill>
                            <a:schemeClr val="tx1"/>
                          </a:solidFill>
                          <a:effectLst/>
                        </a:rPr>
                        <a:t>11</a:t>
                      </a:r>
                      <a:endParaRPr lang="x-none" sz="1800" b="1"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b="1" u="sng" dirty="0">
                          <a:solidFill>
                            <a:schemeClr val="tx1"/>
                          </a:solidFill>
                          <a:effectLst/>
                        </a:rPr>
                        <a:t>ICU(B), FOW(B), Card(A), MSW(c), FMW(c), P2 (A), P1(C), PMW(A+C), DW(A), EW(C), ET and T(B)</a:t>
                      </a:r>
                      <a:endParaRPr lang="x-none" sz="1800" b="1"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82797001"/>
                  </a:ext>
                </a:extLst>
              </a:tr>
              <a:tr h="1210235">
                <a:tc>
                  <a:txBody>
                    <a:bodyPr/>
                    <a:lstStyle/>
                    <a:p>
                      <a:r>
                        <a:rPr lang="en-US" sz="1800" b="1" u="sng" dirty="0">
                          <a:solidFill>
                            <a:schemeClr val="tx1"/>
                          </a:solidFill>
                          <a:effectLst/>
                        </a:rPr>
                        <a:t>31-40</a:t>
                      </a:r>
                      <a:endParaRPr lang="x-none" sz="1800" b="1"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b="1" u="sng" dirty="0">
                          <a:solidFill>
                            <a:schemeClr val="tx1"/>
                          </a:solidFill>
                          <a:effectLst/>
                        </a:rPr>
                        <a:t>12</a:t>
                      </a:r>
                      <a:endParaRPr lang="x-none" sz="1800" b="1"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b="1" u="sng" dirty="0">
                          <a:solidFill>
                            <a:schemeClr val="tx1"/>
                          </a:solidFill>
                          <a:effectLst/>
                        </a:rPr>
                        <a:t>FOW(C), OT(B), Cardio(B+C), F Mental W (A+C), M mental W(A+B), MMW(A+C), FSW(B+C), MSW(A), P1(B), PSW(B+C), DW(B), EW (B).</a:t>
                      </a:r>
                      <a:endParaRPr lang="x-none" sz="1800" b="1"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95504684"/>
                  </a:ext>
                </a:extLst>
              </a:tr>
              <a:tr h="1210235">
                <a:tc>
                  <a:txBody>
                    <a:bodyPr/>
                    <a:lstStyle/>
                    <a:p>
                      <a:r>
                        <a:rPr lang="en-US" sz="1800" b="1" u="sng">
                          <a:solidFill>
                            <a:schemeClr val="tx1"/>
                          </a:solidFill>
                          <a:effectLst/>
                        </a:rPr>
                        <a:t>41-50</a:t>
                      </a:r>
                      <a:endParaRPr lang="x-none" sz="1800" b="1" u="sng">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b="1" u="sng">
                          <a:solidFill>
                            <a:schemeClr val="tx1"/>
                          </a:solidFill>
                          <a:effectLst/>
                        </a:rPr>
                        <a:t>10</a:t>
                      </a:r>
                      <a:endParaRPr lang="x-none" sz="1800" b="1" u="sng">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b="1" u="sng" dirty="0">
                          <a:solidFill>
                            <a:schemeClr val="tx1"/>
                          </a:solidFill>
                          <a:effectLst/>
                        </a:rPr>
                        <a:t>MOW(B), OT (A), F Mental W(B), M Mental W(C), FMW(A+B), P1(A), PMW(B), Neo (A+B), DW(C), ET and T (A+C)</a:t>
                      </a:r>
                      <a:endParaRPr lang="x-none" sz="1800" b="1"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875587117"/>
                  </a:ext>
                </a:extLst>
              </a:tr>
              <a:tr h="618564">
                <a:tc>
                  <a:txBody>
                    <a:bodyPr/>
                    <a:lstStyle/>
                    <a:p>
                      <a:r>
                        <a:rPr lang="en-US" sz="1800">
                          <a:effectLst/>
                        </a:rPr>
                        <a:t>51-60</a:t>
                      </a:r>
                      <a:endParaRPr lang="x-none"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a:effectLst/>
                        </a:rPr>
                        <a:t>6</a:t>
                      </a:r>
                      <a:endParaRPr lang="x-none"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a:effectLst/>
                        </a:rPr>
                        <a:t>MOW (A), FOW(A), MMW(B), PSW(A), Neo(C), EW(A)</a:t>
                      </a:r>
                      <a:endParaRPr lang="x-none"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4161633221"/>
                  </a:ext>
                </a:extLst>
              </a:tr>
              <a:tr h="403412">
                <a:tc>
                  <a:txBody>
                    <a:bodyPr/>
                    <a:lstStyle/>
                    <a:p>
                      <a:r>
                        <a:rPr lang="en-US" sz="1800">
                          <a:effectLst/>
                        </a:rPr>
                        <a:t>61-70 </a:t>
                      </a:r>
                      <a:endParaRPr lang="x-none"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a:effectLst/>
                        </a:rPr>
                        <a:t>1</a:t>
                      </a:r>
                      <a:endParaRPr lang="x-none"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800" dirty="0">
                          <a:effectLst/>
                        </a:rPr>
                        <a:t>FSW(A)</a:t>
                      </a:r>
                      <a:endParaRPr lang="x-none"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334589222"/>
                  </a:ext>
                </a:extLst>
              </a:tr>
            </a:tbl>
          </a:graphicData>
        </a:graphic>
      </p:graphicFrame>
    </p:spTree>
    <p:extLst>
      <p:ext uri="{BB962C8B-B14F-4D97-AF65-F5344CB8AC3E}">
        <p14:creationId xmlns:p14="http://schemas.microsoft.com/office/powerpoint/2010/main" val="10547714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4294967295"/>
            <p:extLst/>
          </p:nvPr>
        </p:nvGraphicFramePr>
        <p:xfrm>
          <a:off x="-156754" y="26123"/>
          <a:ext cx="12348754" cy="6727373"/>
        </p:xfrm>
        <a:graphic>
          <a:graphicData uri="http://schemas.openxmlformats.org/drawingml/2006/table">
            <a:tbl>
              <a:tblPr firstRow="1" bandRow="1">
                <a:tableStyleId>{5C22544A-7EE6-4342-B048-85BDC9FD1C3A}</a:tableStyleId>
              </a:tblPr>
              <a:tblGrid>
                <a:gridCol w="6174377"/>
                <a:gridCol w="6174377"/>
              </a:tblGrid>
              <a:tr h="1889127">
                <a:tc>
                  <a:txBody>
                    <a:bodyPr/>
                    <a:lstStyle/>
                    <a:p>
                      <a:pPr algn="l" fontAlgn="ctr"/>
                      <a:r>
                        <a:rPr lang="en-US" sz="2400" b="0" i="0" u="none" strike="noStrike" dirty="0">
                          <a:solidFill>
                            <a:srgbClr val="000000"/>
                          </a:solidFill>
                          <a:effectLst/>
                          <a:latin typeface="Calibri" panose="020F0502020204030204" pitchFamily="34" charset="0"/>
                        </a:rPr>
                        <a:t>1. Identify the training needs through training need assessment</a:t>
                      </a:r>
                    </a:p>
                  </a:txBody>
                  <a:tcPr marL="9525" marR="9525" marT="9525" marB="0" anchor="ctr"/>
                </a:tc>
                <a:tc>
                  <a:txBody>
                    <a:bodyPr/>
                    <a:lstStyle/>
                    <a:p>
                      <a:pPr algn="l" fontAlgn="ctr"/>
                      <a:r>
                        <a:rPr lang="en-US" sz="2400" b="0" i="0" u="none" strike="noStrike" dirty="0">
                          <a:solidFill>
                            <a:srgbClr val="000000"/>
                          </a:solidFill>
                          <a:effectLst/>
                          <a:latin typeface="Calibri" panose="020F0502020204030204" pitchFamily="34" charset="0"/>
                        </a:rPr>
                        <a:t>We developed training need assessments in the form of survey questionnaires and a pre-test of basic fundamental nursing. 56 nurses were enlisted and their data were collected and analyzed</a:t>
                      </a:r>
                      <a:r>
                        <a:rPr lang="en-US" sz="1600" b="0" i="0" u="none" strike="noStrike" dirty="0">
                          <a:solidFill>
                            <a:srgbClr val="000000"/>
                          </a:solidFill>
                          <a:effectLst/>
                          <a:latin typeface="Calibri" panose="020F0502020204030204" pitchFamily="34" charset="0"/>
                        </a:rPr>
                        <a:t>.</a:t>
                      </a:r>
                    </a:p>
                  </a:txBody>
                  <a:tcPr marL="9525" marR="9525" marT="9525" marB="0" anchor="ctr"/>
                </a:tc>
              </a:tr>
              <a:tr h="1092507">
                <a:tc rowSpan="2">
                  <a:txBody>
                    <a:bodyPr/>
                    <a:lstStyle/>
                    <a:p>
                      <a:r>
                        <a:rPr lang="en-US" sz="2400" dirty="0" smtClean="0"/>
                        <a:t>2.</a:t>
                      </a:r>
                      <a:r>
                        <a:rPr lang="en-US" sz="2400" baseline="0" dirty="0" smtClean="0"/>
                        <a:t> </a:t>
                      </a:r>
                      <a:r>
                        <a:rPr lang="en-US" sz="2400" dirty="0" smtClean="0"/>
                        <a:t>Set the objectives of training:</a:t>
                      </a:r>
                      <a:endParaRPr lang="en-GB" sz="2400" dirty="0"/>
                    </a:p>
                  </a:txBody>
                  <a:tcPr/>
                </a:tc>
                <a:tc>
                  <a:txBody>
                    <a:bodyPr/>
                    <a:lstStyle/>
                    <a:p>
                      <a:r>
                        <a:rPr lang="en-US" sz="2400" dirty="0" smtClean="0"/>
                        <a:t>Phase 1: Fundamental Nursing Knowledge and Skills Strengthening &amp; SOPs. </a:t>
                      </a:r>
                      <a:endParaRPr lang="en-GB" sz="2400" dirty="0"/>
                    </a:p>
                  </a:txBody>
                  <a:tcPr/>
                </a:tc>
              </a:tr>
              <a:tr h="1092507">
                <a:tc vMerge="1">
                  <a:txBody>
                    <a:bodyPr/>
                    <a:lstStyle/>
                    <a:p>
                      <a:endParaRPr lang="en-GB" sz="2400" dirty="0"/>
                    </a:p>
                  </a:txBody>
                  <a:tcPr/>
                </a:tc>
                <a:tc>
                  <a:txBody>
                    <a:bodyPr/>
                    <a:lstStyle/>
                    <a:p>
                      <a:r>
                        <a:rPr lang="en-US" sz="2400" dirty="0" smtClean="0"/>
                        <a:t>Phase 2: Specific Specialty Knowledge &amp; Skills Strengthening &amp; SOPs </a:t>
                      </a:r>
                      <a:endParaRPr lang="en-GB" sz="2400" dirty="0"/>
                    </a:p>
                  </a:txBody>
                  <a:tcPr/>
                </a:tc>
              </a:tr>
              <a:tr h="1560725">
                <a:tc>
                  <a:txBody>
                    <a:bodyPr/>
                    <a:lstStyle/>
                    <a:p>
                      <a:r>
                        <a:rPr lang="en-US" sz="2400" dirty="0" smtClean="0"/>
                        <a:t>3.</a:t>
                      </a:r>
                      <a:r>
                        <a:rPr lang="en-US" sz="2400" baseline="0" dirty="0" smtClean="0"/>
                        <a:t> </a:t>
                      </a:r>
                      <a:r>
                        <a:rPr lang="en-US" sz="2400" dirty="0" smtClean="0"/>
                        <a:t>Finalize the contents &amp; topics for the training:</a:t>
                      </a:r>
                      <a:endParaRPr lang="en-GB" sz="2400" dirty="0"/>
                    </a:p>
                  </a:txBody>
                  <a:tcPr/>
                </a:tc>
                <a:tc>
                  <a:txBody>
                    <a:bodyPr/>
                    <a:lstStyle/>
                    <a:p>
                      <a:r>
                        <a:rPr lang="en-US" sz="2400" dirty="0" smtClean="0"/>
                        <a:t>23 Topics were</a:t>
                      </a:r>
                      <a:r>
                        <a:rPr lang="en-US" sz="2400" baseline="0" dirty="0" smtClean="0"/>
                        <a:t> identified, then after discussion with all the partners the 23 topics will have some that will </a:t>
                      </a:r>
                      <a:r>
                        <a:rPr lang="en-US" sz="2400" dirty="0" smtClean="0"/>
                        <a:t> merge </a:t>
                      </a:r>
                      <a:endParaRPr lang="en-GB" sz="2400" dirty="0"/>
                    </a:p>
                  </a:txBody>
                  <a:tcPr/>
                </a:tc>
              </a:tr>
              <a:tr h="1092507">
                <a:tc>
                  <a:txBody>
                    <a:bodyPr/>
                    <a:lstStyle/>
                    <a:p>
                      <a:r>
                        <a:rPr lang="en-GB" sz="2400" dirty="0" smtClean="0"/>
                        <a:t>4.</a:t>
                      </a:r>
                      <a:r>
                        <a:rPr lang="en-GB" sz="2400" baseline="0" dirty="0" smtClean="0"/>
                        <a:t> </a:t>
                      </a:r>
                      <a:r>
                        <a:rPr lang="en-GB" sz="2400" dirty="0" smtClean="0"/>
                        <a:t>Prepare a training design:</a:t>
                      </a:r>
                      <a:endParaRPr lang="en-GB" sz="2400" dirty="0"/>
                    </a:p>
                  </a:txBody>
                  <a:tcPr/>
                </a:tc>
                <a:tc>
                  <a:txBody>
                    <a:bodyPr/>
                    <a:lstStyle/>
                    <a:p>
                      <a:r>
                        <a:rPr lang="en-US" sz="2400" dirty="0" smtClean="0"/>
                        <a:t>We</a:t>
                      </a:r>
                      <a:r>
                        <a:rPr lang="en-US" sz="2400" baseline="0" dirty="0" smtClean="0"/>
                        <a:t> decided to</a:t>
                      </a:r>
                      <a:r>
                        <a:rPr lang="en-US" sz="2400" dirty="0" smtClean="0"/>
                        <a:t> opt out for different methodologies for different topics or sessions. </a:t>
                      </a:r>
                      <a:endParaRPr lang="en-GB" sz="2400" dirty="0"/>
                    </a:p>
                  </a:txBody>
                  <a:tcPr/>
                </a:tc>
              </a:tr>
            </a:tbl>
          </a:graphicData>
        </a:graphic>
      </p:graphicFrame>
    </p:spTree>
    <p:extLst>
      <p:ext uri="{BB962C8B-B14F-4D97-AF65-F5344CB8AC3E}">
        <p14:creationId xmlns:p14="http://schemas.microsoft.com/office/powerpoint/2010/main" val="6748894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Variation of learning activities implemented in this training Phase 1</a:t>
            </a:r>
            <a:endParaRPr lang="en-GB" dirty="0"/>
          </a:p>
        </p:txBody>
      </p:sp>
      <p:sp>
        <p:nvSpPr>
          <p:cNvPr id="3" name="Content Placeholder 2"/>
          <p:cNvSpPr>
            <a:spLocks noGrp="1"/>
          </p:cNvSpPr>
          <p:nvPr>
            <p:ph idx="1"/>
          </p:nvPr>
        </p:nvSpPr>
        <p:spPr>
          <a:xfrm>
            <a:off x="235131" y="1825624"/>
            <a:ext cx="11730446" cy="4823369"/>
          </a:xfrm>
        </p:spPr>
        <p:txBody>
          <a:bodyPr>
            <a:normAutofit fontScale="92500" lnSpcReduction="10000"/>
          </a:bodyPr>
          <a:lstStyle/>
          <a:p>
            <a:pPr marL="0" indent="0">
              <a:buNone/>
            </a:pPr>
            <a:r>
              <a:rPr lang="en-US" dirty="0"/>
              <a:t>C</a:t>
            </a:r>
            <a:r>
              <a:rPr lang="en-US" dirty="0" smtClean="0"/>
              <a:t>ategories </a:t>
            </a:r>
            <a:r>
              <a:rPr lang="en-US" dirty="0"/>
              <a:t>of learning activities: </a:t>
            </a:r>
            <a:endParaRPr lang="en-US" dirty="0" smtClean="0"/>
          </a:p>
          <a:p>
            <a:pPr marL="514350" indent="-514350">
              <a:buFont typeface="+mj-lt"/>
              <a:buAutoNum type="arabicPeriod"/>
            </a:pPr>
            <a:r>
              <a:rPr lang="en-US" dirty="0" smtClean="0"/>
              <a:t>learning </a:t>
            </a:r>
            <a:r>
              <a:rPr lang="en-US" dirty="0"/>
              <a:t>by doing one’s regular </a:t>
            </a:r>
            <a:r>
              <a:rPr lang="en-US" dirty="0" smtClean="0"/>
              <a:t>job (Nurses/Head Nurses job description and roles knowledge)</a:t>
            </a:r>
          </a:p>
          <a:p>
            <a:pPr marL="514350" indent="-514350">
              <a:buFont typeface="+mj-lt"/>
              <a:buAutoNum type="arabicPeriod"/>
            </a:pPr>
            <a:r>
              <a:rPr lang="en-US" dirty="0" smtClean="0"/>
              <a:t> </a:t>
            </a:r>
            <a:r>
              <a:rPr lang="en-US" dirty="0"/>
              <a:t>learning by </a:t>
            </a:r>
            <a:r>
              <a:rPr lang="en-US" dirty="0" smtClean="0"/>
              <a:t>applying </a:t>
            </a:r>
            <a:r>
              <a:rPr lang="en-US" dirty="0"/>
              <a:t>something new in the </a:t>
            </a:r>
            <a:r>
              <a:rPr lang="en-US" dirty="0" smtClean="0"/>
              <a:t>job (introducing latest evidence based practices and knowledge in training contents)</a:t>
            </a:r>
          </a:p>
          <a:p>
            <a:pPr marL="514350" indent="-514350">
              <a:buFont typeface="+mj-lt"/>
              <a:buAutoNum type="arabicPeriod"/>
            </a:pPr>
            <a:r>
              <a:rPr lang="en-US" dirty="0" smtClean="0"/>
              <a:t> </a:t>
            </a:r>
            <a:r>
              <a:rPr lang="en-US" dirty="0"/>
              <a:t>learning by social interaction with </a:t>
            </a:r>
            <a:r>
              <a:rPr lang="en-US" dirty="0" smtClean="0"/>
              <a:t>colleagues (Implementing group activities(assignments)  for nurses to share ideas, express challenges, identify new solutions to challenges)</a:t>
            </a:r>
          </a:p>
          <a:p>
            <a:pPr marL="514350" indent="-514350">
              <a:buFont typeface="+mj-lt"/>
              <a:buAutoNum type="arabicPeriod"/>
            </a:pPr>
            <a:r>
              <a:rPr lang="en-US" dirty="0" smtClean="0"/>
              <a:t> learning </a:t>
            </a:r>
            <a:r>
              <a:rPr lang="en-US" dirty="0"/>
              <a:t>by theory or </a:t>
            </a:r>
            <a:r>
              <a:rPr lang="en-US" dirty="0" smtClean="0"/>
              <a:t>guidance (introducing SOP for each topic in training and train nurses on it)</a:t>
            </a:r>
          </a:p>
          <a:p>
            <a:pPr marL="514350" indent="-514350">
              <a:buFont typeface="+mj-lt"/>
              <a:buAutoNum type="arabicPeriod"/>
            </a:pPr>
            <a:r>
              <a:rPr lang="en-US" dirty="0" smtClean="0"/>
              <a:t>learning </a:t>
            </a:r>
            <a:r>
              <a:rPr lang="en-US" dirty="0"/>
              <a:t>by thinking about work </a:t>
            </a:r>
            <a:r>
              <a:rPr lang="en-US" dirty="0" smtClean="0"/>
              <a:t>experiences( open discussion for nurses to share experiences)</a:t>
            </a:r>
            <a:endParaRPr lang="en-US" dirty="0"/>
          </a:p>
          <a:p>
            <a:endParaRPr lang="en-GB" dirty="0"/>
          </a:p>
        </p:txBody>
      </p:sp>
    </p:spTree>
    <p:extLst>
      <p:ext uri="{BB962C8B-B14F-4D97-AF65-F5344CB8AC3E}">
        <p14:creationId xmlns:p14="http://schemas.microsoft.com/office/powerpoint/2010/main" val="165856147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Nurse strengthening Project </a:t>
            </a:r>
            <a:endParaRPr lang="en-GB" dirty="0"/>
          </a:p>
        </p:txBody>
      </p:sp>
      <p:sp>
        <p:nvSpPr>
          <p:cNvPr id="3" name="Subtitle 2"/>
          <p:cNvSpPr>
            <a:spLocks noGrp="1"/>
          </p:cNvSpPr>
          <p:nvPr>
            <p:ph type="subTitle" idx="1"/>
          </p:nvPr>
        </p:nvSpPr>
        <p:spPr>
          <a:xfrm>
            <a:off x="1406435" y="3694461"/>
            <a:ext cx="9144000" cy="1655762"/>
          </a:xfrm>
        </p:spPr>
        <p:txBody>
          <a:bodyPr>
            <a:normAutofit/>
          </a:bodyPr>
          <a:lstStyle/>
          <a:p>
            <a:r>
              <a:rPr lang="en-US" sz="8000" dirty="0" smtClean="0"/>
              <a:t>PHASE 1 </a:t>
            </a:r>
            <a:endParaRPr lang="en-GB" sz="8000" dirty="0"/>
          </a:p>
        </p:txBody>
      </p:sp>
      <p:pic>
        <p:nvPicPr>
          <p:cNvPr id="4" name="Picture 3"/>
          <p:cNvPicPr>
            <a:picLocks noChangeAspect="1"/>
          </p:cNvPicPr>
          <p:nvPr/>
        </p:nvPicPr>
        <p:blipFill>
          <a:blip r:embed="rId2"/>
          <a:stretch>
            <a:fillRect/>
          </a:stretch>
        </p:blipFill>
        <p:spPr>
          <a:xfrm>
            <a:off x="73826" y="587383"/>
            <a:ext cx="1990105" cy="1550184"/>
          </a:xfrm>
          <a:prstGeom prst="rect">
            <a:avLst/>
          </a:prstGeom>
        </p:spPr>
      </p:pic>
      <p:pic>
        <p:nvPicPr>
          <p:cNvPr id="5" name="Picture 4"/>
          <p:cNvPicPr>
            <a:picLocks noChangeAspect="1"/>
          </p:cNvPicPr>
          <p:nvPr/>
        </p:nvPicPr>
        <p:blipFill>
          <a:blip r:embed="rId3"/>
          <a:stretch>
            <a:fillRect/>
          </a:stretch>
        </p:blipFill>
        <p:spPr>
          <a:xfrm>
            <a:off x="10295758" y="5066857"/>
            <a:ext cx="1750423" cy="1651421"/>
          </a:xfrm>
          <a:prstGeom prst="rect">
            <a:avLst/>
          </a:prstGeom>
        </p:spPr>
      </p:pic>
      <p:pic>
        <p:nvPicPr>
          <p:cNvPr id="6" name="Picture 5"/>
          <p:cNvPicPr>
            <a:picLocks noChangeAspect="1"/>
          </p:cNvPicPr>
          <p:nvPr/>
        </p:nvPicPr>
        <p:blipFill>
          <a:blip r:embed="rId4"/>
          <a:stretch>
            <a:fillRect/>
          </a:stretch>
        </p:blipFill>
        <p:spPr>
          <a:xfrm>
            <a:off x="4274431" y="513510"/>
            <a:ext cx="2442754" cy="1692006"/>
          </a:xfrm>
          <a:prstGeom prst="rect">
            <a:avLst/>
          </a:prstGeom>
        </p:spPr>
      </p:pic>
      <p:pic>
        <p:nvPicPr>
          <p:cNvPr id="7" name="Picture 6"/>
          <p:cNvPicPr>
            <a:picLocks noChangeAspect="1"/>
          </p:cNvPicPr>
          <p:nvPr/>
        </p:nvPicPr>
        <p:blipFill>
          <a:blip r:embed="rId5"/>
          <a:stretch>
            <a:fillRect/>
          </a:stretch>
        </p:blipFill>
        <p:spPr>
          <a:xfrm>
            <a:off x="9937081" y="513510"/>
            <a:ext cx="2109100" cy="1401391"/>
          </a:xfrm>
          <a:prstGeom prst="rect">
            <a:avLst/>
          </a:prstGeom>
        </p:spPr>
      </p:pic>
      <p:pic>
        <p:nvPicPr>
          <p:cNvPr id="8" name="Picture 7"/>
          <p:cNvPicPr>
            <a:picLocks noChangeAspect="1"/>
          </p:cNvPicPr>
          <p:nvPr/>
        </p:nvPicPr>
        <p:blipFill>
          <a:blip r:embed="rId6"/>
          <a:stretch>
            <a:fillRect/>
          </a:stretch>
        </p:blipFill>
        <p:spPr>
          <a:xfrm>
            <a:off x="662209" y="5357382"/>
            <a:ext cx="2803444" cy="1371719"/>
          </a:xfrm>
          <a:prstGeom prst="rect">
            <a:avLst/>
          </a:prstGeom>
        </p:spPr>
      </p:pic>
    </p:spTree>
    <p:extLst>
      <p:ext uri="{BB962C8B-B14F-4D97-AF65-F5344CB8AC3E}">
        <p14:creationId xmlns:p14="http://schemas.microsoft.com/office/powerpoint/2010/main" val="387548747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GB" dirty="0" smtClean="0"/>
              <a:t/>
            </a:r>
            <a:br>
              <a:rPr lang="en-GB" dirty="0" smtClean="0"/>
            </a:br>
            <a:endParaRPr lang="en-GB" dirty="0"/>
          </a:p>
        </p:txBody>
      </p:sp>
      <p:sp>
        <p:nvSpPr>
          <p:cNvPr id="7" name="Content Placeholder 6"/>
          <p:cNvSpPr>
            <a:spLocks noGrp="1"/>
          </p:cNvSpPr>
          <p:nvPr>
            <p:ph idx="1"/>
          </p:nvPr>
        </p:nvSpPr>
        <p:spPr>
          <a:xfrm>
            <a:off x="104503" y="365125"/>
            <a:ext cx="11249297" cy="5811838"/>
          </a:xfrm>
        </p:spPr>
        <p:txBody>
          <a:bodyPr>
            <a:normAutofit lnSpcReduction="10000"/>
          </a:bodyPr>
          <a:lstStyle/>
          <a:p>
            <a:r>
              <a:rPr lang="en-US" sz="4000" dirty="0"/>
              <a:t>50 topics were selected as per the need assessment outcome but SLNMA and UOH suggested pairing of certain topics to attempt cutting down days of training as requested by HGH administration and </a:t>
            </a:r>
            <a:r>
              <a:rPr lang="en-US" sz="4000" dirty="0" smtClean="0"/>
              <a:t>management.</a:t>
            </a:r>
          </a:p>
          <a:p>
            <a:r>
              <a:rPr lang="en-US" sz="4000" dirty="0" smtClean="0"/>
              <a:t>A </a:t>
            </a:r>
            <a:r>
              <a:rPr lang="en-US" sz="4000" dirty="0"/>
              <a:t>call was made to SLNMA, UOH, </a:t>
            </a:r>
            <a:r>
              <a:rPr lang="en-US" sz="4000" dirty="0" smtClean="0"/>
              <a:t>HGH , Gollis </a:t>
            </a:r>
            <a:r>
              <a:rPr lang="en-US" sz="4000" dirty="0"/>
              <a:t>university, and Frantz fanon University nursing departments </a:t>
            </a:r>
            <a:r>
              <a:rPr lang="en-US" sz="4000" dirty="0" smtClean="0"/>
              <a:t>instructors and qualified trainers  </a:t>
            </a:r>
            <a:r>
              <a:rPr lang="en-US" sz="4000" dirty="0"/>
              <a:t>to submit their CV’s for </a:t>
            </a:r>
            <a:r>
              <a:rPr lang="en-US" sz="4000" dirty="0" smtClean="0"/>
              <a:t>review</a:t>
            </a:r>
          </a:p>
          <a:p>
            <a:r>
              <a:rPr lang="en-US" sz="4000" dirty="0" smtClean="0"/>
              <a:t>Finalized topics and instructor schedule was developed</a:t>
            </a:r>
            <a:endParaRPr lang="en-GB" sz="4000" dirty="0"/>
          </a:p>
        </p:txBody>
      </p:sp>
    </p:spTree>
    <p:extLst>
      <p:ext uri="{BB962C8B-B14F-4D97-AF65-F5344CB8AC3E}">
        <p14:creationId xmlns:p14="http://schemas.microsoft.com/office/powerpoint/2010/main" val="21905708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329266585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nvPr>
        </p:nvGraphicFramePr>
        <p:xfrm>
          <a:off x="0" y="0"/>
          <a:ext cx="12192000" cy="6858000"/>
        </p:xfrm>
        <a:graphic>
          <a:graphicData uri="http://schemas.openxmlformats.org/presentationml/2006/ole">
            <mc:AlternateContent xmlns:mc="http://schemas.openxmlformats.org/markup-compatibility/2006">
              <mc:Choice xmlns:v="urn:schemas-microsoft-com:vml" Requires="v">
                <p:oleObj spid="_x0000_s1032" name="Worksheet" r:id="rId4" imgW="15973397" imgH="8677180" progId="Excel.Sheet.12">
                  <p:embed/>
                </p:oleObj>
              </mc:Choice>
              <mc:Fallback>
                <p:oleObj name="Worksheet" r:id="rId4" imgW="15973397" imgH="8677180" progId="Excel.Sheet.12">
                  <p:embed/>
                  <p:pic>
                    <p:nvPicPr>
                      <p:cNvPr id="0" name=""/>
                      <p:cNvPicPr/>
                      <p:nvPr/>
                    </p:nvPicPr>
                    <p:blipFill>
                      <a:blip r:embed="rId5"/>
                      <a:stretch>
                        <a:fillRect/>
                      </a:stretch>
                    </p:blipFill>
                    <p:spPr>
                      <a:xfrm>
                        <a:off x="0" y="0"/>
                        <a:ext cx="12192000" cy="6858000"/>
                      </a:xfrm>
                      <a:prstGeom prst="rect">
                        <a:avLst/>
                      </a:prstGeom>
                    </p:spPr>
                  </p:pic>
                </p:oleObj>
              </mc:Fallback>
            </mc:AlternateContent>
          </a:graphicData>
        </a:graphic>
      </p:graphicFrame>
    </p:spTree>
    <p:extLst>
      <p:ext uri="{BB962C8B-B14F-4D97-AF65-F5344CB8AC3E}">
        <p14:creationId xmlns:p14="http://schemas.microsoft.com/office/powerpoint/2010/main" val="334028183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86414"/>
            <a:ext cx="12191999" cy="7030828"/>
          </a:xfrm>
          <a:prstGeom prst="rect">
            <a:avLst/>
          </a:prstGeom>
        </p:spPr>
      </p:pic>
    </p:spTree>
    <p:extLst>
      <p:ext uri="{BB962C8B-B14F-4D97-AF65-F5344CB8AC3E}">
        <p14:creationId xmlns:p14="http://schemas.microsoft.com/office/powerpoint/2010/main" val="18008210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3"/>
          <p:cNvSpPr txBox="1">
            <a:spLocks noGrp="1"/>
          </p:cNvSpPr>
          <p:nvPr>
            <p:ph type="title"/>
          </p:nvPr>
        </p:nvSpPr>
        <p:spPr>
          <a:xfrm>
            <a:off x="415600" y="593367"/>
            <a:ext cx="11360800" cy="763600"/>
          </a:xfrm>
          <a:prstGeom prst="rect">
            <a:avLst/>
          </a:prstGeom>
          <a:noFill/>
          <a:ln>
            <a:noFill/>
          </a:ln>
        </p:spPr>
        <p:txBody>
          <a:bodyPr spcFirstLastPara="1" vert="horz" wrap="square" lIns="121900" tIns="121900" rIns="121900" bIns="121900" rtlCol="0" anchor="t" anchorCtr="0">
            <a:noAutofit/>
          </a:bodyPr>
          <a:lstStyle/>
          <a:p>
            <a:pPr algn="ctr">
              <a:buSzPct val="111111"/>
            </a:pPr>
            <a:r>
              <a:rPr lang="en" sz="4800" dirty="0"/>
              <a:t>The reason </a:t>
            </a:r>
            <a:r>
              <a:rPr lang="en" sz="4800" dirty="0" smtClean="0"/>
              <a:t>the training </a:t>
            </a:r>
            <a:r>
              <a:rPr lang="en" sz="4800" dirty="0"/>
              <a:t>is needed</a:t>
            </a:r>
            <a:endParaRPr sz="4800" dirty="0"/>
          </a:p>
        </p:txBody>
      </p:sp>
      <p:sp>
        <p:nvSpPr>
          <p:cNvPr id="69" name="Google Shape;69;p3"/>
          <p:cNvSpPr txBox="1">
            <a:spLocks noGrp="1"/>
          </p:cNvSpPr>
          <p:nvPr>
            <p:ph type="body" idx="1"/>
          </p:nvPr>
        </p:nvSpPr>
        <p:spPr>
          <a:xfrm>
            <a:off x="75966" y="1510508"/>
            <a:ext cx="11591200" cy="4963600"/>
          </a:xfrm>
          <a:prstGeom prst="rect">
            <a:avLst/>
          </a:prstGeom>
          <a:noFill/>
          <a:ln>
            <a:noFill/>
          </a:ln>
        </p:spPr>
        <p:txBody>
          <a:bodyPr spcFirstLastPara="1" vert="horz" wrap="square" lIns="121900" tIns="121900" rIns="121900" bIns="121900" rtlCol="0" anchor="t" anchorCtr="0">
            <a:normAutofit/>
          </a:bodyPr>
          <a:lstStyle/>
          <a:p>
            <a:pPr marL="0" indent="0" algn="just">
              <a:spcAft>
                <a:spcPts val="1600"/>
              </a:spcAft>
              <a:buNone/>
            </a:pPr>
            <a:r>
              <a:rPr lang="en" sz="2667" dirty="0" smtClean="0"/>
              <a:t>1. Nurses </a:t>
            </a:r>
            <a:r>
              <a:rPr lang="en" sz="2667" dirty="0"/>
              <a:t>after entering into professional healthcare delivery, have little time to academically update  themselves further. </a:t>
            </a:r>
            <a:endParaRPr lang="en" sz="2667" dirty="0" smtClean="0"/>
          </a:p>
          <a:p>
            <a:pPr marL="0" indent="0" algn="just">
              <a:spcAft>
                <a:spcPts val="1600"/>
              </a:spcAft>
              <a:buNone/>
            </a:pPr>
            <a:r>
              <a:rPr lang="en" sz="2667" dirty="0" smtClean="0"/>
              <a:t>2.  Nursing </a:t>
            </a:r>
            <a:r>
              <a:rPr lang="en" sz="2667" dirty="0"/>
              <a:t>school education does not impart knowledge on the most current facts and data available in the nursing field. However, this information may quickly become outdated in the healthcare setting because the healthcare field is constantly changing and progressing. Thus there is an urgent need for conducting training programs for freshly recruited nurses and experienced nurses too especially in public sector hospitals such as Hargeisa General Hospital which are catering to a large population</a:t>
            </a:r>
            <a:endParaRPr sz="2667" dirty="0"/>
          </a:p>
        </p:txBody>
      </p:sp>
      <p:pic>
        <p:nvPicPr>
          <p:cNvPr id="70" name="Google Shape;70;p3"/>
          <p:cNvPicPr preferRelativeResize="0"/>
          <p:nvPr/>
        </p:nvPicPr>
        <p:blipFill rotWithShape="1">
          <a:blip r:embed="rId3">
            <a:alphaModFix/>
          </a:blip>
          <a:srcRect/>
          <a:stretch/>
        </p:blipFill>
        <p:spPr>
          <a:xfrm>
            <a:off x="9631020" y="5631100"/>
            <a:ext cx="1841499" cy="1226900"/>
          </a:xfrm>
          <a:prstGeom prst="rect">
            <a:avLst/>
          </a:prstGeom>
          <a:noFill/>
          <a:ln>
            <a:noFill/>
          </a:ln>
        </p:spPr>
      </p:pic>
    </p:spTree>
    <p:extLst>
      <p:ext uri="{BB962C8B-B14F-4D97-AF65-F5344CB8AC3E}">
        <p14:creationId xmlns:p14="http://schemas.microsoft.com/office/powerpoint/2010/main" val="390109002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Preparation for phase 1 kick off</a:t>
            </a:r>
            <a:endParaRPr lang="en-GB"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46553214"/>
              </p:ext>
            </p:extLst>
          </p:nvPr>
        </p:nvGraphicFramePr>
        <p:xfrm>
          <a:off x="209004" y="1384664"/>
          <a:ext cx="11808824" cy="5094509"/>
        </p:xfrm>
        <a:graphic>
          <a:graphicData uri="http://schemas.openxmlformats.org/drawingml/2006/table">
            <a:tbl>
              <a:tblPr firstRow="1" bandRow="1">
                <a:tableStyleId>{5C22544A-7EE6-4342-B048-85BDC9FD1C3A}</a:tableStyleId>
              </a:tblPr>
              <a:tblGrid>
                <a:gridCol w="5904412"/>
                <a:gridCol w="5904412"/>
              </a:tblGrid>
              <a:tr h="487417">
                <a:tc>
                  <a:txBody>
                    <a:bodyPr/>
                    <a:lstStyle/>
                    <a:p>
                      <a:r>
                        <a:rPr lang="en-GB" dirty="0" smtClean="0"/>
                        <a:t>MOU agreement with the supervising</a:t>
                      </a:r>
                      <a:r>
                        <a:rPr lang="en-GB" baseline="0" dirty="0" smtClean="0"/>
                        <a:t> consultant </a:t>
                      </a:r>
                      <a:endParaRPr lang="en-GB" dirty="0"/>
                    </a:p>
                  </a:txBody>
                  <a:tcPr/>
                </a:tc>
                <a:tc>
                  <a:txBody>
                    <a:bodyPr/>
                    <a:lstStyle/>
                    <a:p>
                      <a:r>
                        <a:rPr lang="en-GB" dirty="0" smtClean="0"/>
                        <a:t>Developed</a:t>
                      </a:r>
                      <a:r>
                        <a:rPr lang="en-GB" baseline="0" dirty="0" smtClean="0"/>
                        <a:t> by TMM</a:t>
                      </a:r>
                      <a:endParaRPr lang="en-GB" dirty="0"/>
                    </a:p>
                  </a:txBody>
                  <a:tcPr/>
                </a:tc>
              </a:tr>
              <a:tr h="487417">
                <a:tc>
                  <a:txBody>
                    <a:bodyPr/>
                    <a:lstStyle/>
                    <a:p>
                      <a:r>
                        <a:rPr lang="en-GB" dirty="0" smtClean="0"/>
                        <a:t>MOU agreement with the instructor</a:t>
                      </a:r>
                      <a:endParaRPr lang="en-GB" dirty="0"/>
                    </a:p>
                  </a:txBody>
                  <a:tcPr/>
                </a:tc>
                <a:tc>
                  <a:txBody>
                    <a:bodyPr/>
                    <a:lstStyle/>
                    <a:p>
                      <a:r>
                        <a:rPr lang="en-GB" dirty="0" smtClean="0"/>
                        <a:t>Co-developed by TMM ,SLNMA ,and</a:t>
                      </a:r>
                      <a:r>
                        <a:rPr lang="en-GB" baseline="0" dirty="0" smtClean="0"/>
                        <a:t> UOH</a:t>
                      </a:r>
                      <a:endParaRPr lang="en-GB" dirty="0"/>
                    </a:p>
                  </a:txBody>
                  <a:tcPr/>
                </a:tc>
              </a:tr>
              <a:tr h="487417">
                <a:tc>
                  <a:txBody>
                    <a:bodyPr/>
                    <a:lstStyle/>
                    <a:p>
                      <a:r>
                        <a:rPr lang="en-GB" dirty="0" smtClean="0"/>
                        <a:t>Participants welcoming letter</a:t>
                      </a:r>
                      <a:endParaRPr lang="en-GB" dirty="0"/>
                    </a:p>
                  </a:txBody>
                  <a:tcPr/>
                </a:tc>
                <a:tc>
                  <a:txBody>
                    <a:bodyPr/>
                    <a:lstStyle/>
                    <a:p>
                      <a:r>
                        <a:rPr lang="en-GB" dirty="0" smtClean="0"/>
                        <a:t>Developed</a:t>
                      </a:r>
                      <a:r>
                        <a:rPr lang="en-GB" baseline="0" dirty="0" smtClean="0"/>
                        <a:t> by SLNMA consultant Asma</a:t>
                      </a:r>
                      <a:endParaRPr lang="en-GB" dirty="0"/>
                    </a:p>
                  </a:txBody>
                  <a:tcPr/>
                </a:tc>
              </a:tr>
              <a:tr h="487417">
                <a:tc>
                  <a:txBody>
                    <a:bodyPr/>
                    <a:lstStyle/>
                    <a:p>
                      <a:r>
                        <a:rPr lang="en-GB" dirty="0" smtClean="0"/>
                        <a:t>Participants rules and responsibilities letter</a:t>
                      </a:r>
                      <a:endParaRPr lang="en-GB" dirty="0"/>
                    </a:p>
                  </a:txBody>
                  <a:tcPr/>
                </a:tc>
                <a:tc>
                  <a:txBody>
                    <a:bodyPr/>
                    <a:lstStyle/>
                    <a:p>
                      <a:r>
                        <a:rPr lang="en-GB" dirty="0" smtClean="0"/>
                        <a:t>Developed by SLNMA consultant Asma</a:t>
                      </a:r>
                      <a:endParaRPr lang="en-GB" dirty="0"/>
                    </a:p>
                  </a:txBody>
                  <a:tcPr/>
                </a:tc>
              </a:tr>
              <a:tr h="841295">
                <a:tc>
                  <a:txBody>
                    <a:bodyPr/>
                    <a:lstStyle/>
                    <a:p>
                      <a:r>
                        <a:rPr lang="en-GB" dirty="0" smtClean="0"/>
                        <a:t>Supervising</a:t>
                      </a:r>
                      <a:r>
                        <a:rPr lang="en-GB" baseline="0" dirty="0" smtClean="0"/>
                        <a:t> consultant evaluation form of the instructor</a:t>
                      </a:r>
                      <a:endParaRPr lang="en-GB" dirty="0"/>
                    </a:p>
                  </a:txBody>
                  <a:tcPr/>
                </a:tc>
                <a:tc>
                  <a:txBody>
                    <a:bodyPr/>
                    <a:lstStyle/>
                    <a:p>
                      <a:r>
                        <a:rPr lang="en-GB" dirty="0" smtClean="0"/>
                        <a:t>Developed by SLNMA consultant Asma</a:t>
                      </a:r>
                      <a:endParaRPr lang="en-GB" dirty="0"/>
                    </a:p>
                  </a:txBody>
                  <a:tcPr/>
                </a:tc>
              </a:tr>
              <a:tr h="841295">
                <a:tc>
                  <a:txBody>
                    <a:bodyPr/>
                    <a:lstStyle/>
                    <a:p>
                      <a:r>
                        <a:rPr lang="en-GB" dirty="0" smtClean="0"/>
                        <a:t>Orientation to all instructors conducted via zoom or in person</a:t>
                      </a:r>
                      <a:endParaRPr lang="en-GB" dirty="0"/>
                    </a:p>
                  </a:txBody>
                  <a:tcPr/>
                </a:tc>
                <a:tc>
                  <a:txBody>
                    <a:bodyPr/>
                    <a:lstStyle/>
                    <a:p>
                      <a:r>
                        <a:rPr lang="en-GB" dirty="0" smtClean="0"/>
                        <a:t>Done by UOH , SLNMA ,TMM</a:t>
                      </a:r>
                      <a:endParaRPr lang="en-GB" dirty="0"/>
                    </a:p>
                  </a:txBody>
                  <a:tcPr/>
                </a:tc>
              </a:tr>
              <a:tr h="487417">
                <a:tc>
                  <a:txBody>
                    <a:bodyPr/>
                    <a:lstStyle/>
                    <a:p>
                      <a:r>
                        <a:rPr lang="en-GB" dirty="0" smtClean="0"/>
                        <a:t>Banner design (in</a:t>
                      </a:r>
                      <a:r>
                        <a:rPr lang="en-GB" baseline="0" dirty="0" smtClean="0"/>
                        <a:t> Somali language)</a:t>
                      </a:r>
                      <a:endParaRPr lang="en-GB" dirty="0"/>
                    </a:p>
                  </a:txBody>
                  <a:tcPr/>
                </a:tc>
                <a:tc>
                  <a:txBody>
                    <a:bodyPr/>
                    <a:lstStyle/>
                    <a:p>
                      <a:r>
                        <a:rPr lang="en-GB" dirty="0" smtClean="0"/>
                        <a:t>TMM</a:t>
                      </a:r>
                      <a:endParaRPr lang="en-GB" dirty="0"/>
                    </a:p>
                  </a:txBody>
                  <a:tcPr/>
                </a:tc>
              </a:tr>
              <a:tr h="487417">
                <a:tc>
                  <a:txBody>
                    <a:bodyPr/>
                    <a:lstStyle/>
                    <a:p>
                      <a:r>
                        <a:rPr lang="en-GB" dirty="0" smtClean="0"/>
                        <a:t>Venue provision </a:t>
                      </a:r>
                      <a:endParaRPr lang="en-GB" dirty="0"/>
                    </a:p>
                  </a:txBody>
                  <a:tcPr/>
                </a:tc>
                <a:tc>
                  <a:txBody>
                    <a:bodyPr/>
                    <a:lstStyle/>
                    <a:p>
                      <a:r>
                        <a:rPr lang="en-GB" dirty="0" smtClean="0"/>
                        <a:t>HGH</a:t>
                      </a:r>
                      <a:endParaRPr lang="en-GB" dirty="0"/>
                    </a:p>
                  </a:txBody>
                  <a:tcPr/>
                </a:tc>
              </a:tr>
              <a:tr h="487417">
                <a:tc>
                  <a:txBody>
                    <a:bodyPr/>
                    <a:lstStyle/>
                    <a:p>
                      <a:r>
                        <a:rPr lang="en-GB" dirty="0" smtClean="0"/>
                        <a:t>Media, invitation letters, and snack provision</a:t>
                      </a:r>
                      <a:endParaRPr lang="en-GB" dirty="0"/>
                    </a:p>
                  </a:txBody>
                  <a:tcPr/>
                </a:tc>
                <a:tc>
                  <a:txBody>
                    <a:bodyPr/>
                    <a:lstStyle/>
                    <a:p>
                      <a:r>
                        <a:rPr lang="en-GB" dirty="0" smtClean="0"/>
                        <a:t>TMM</a:t>
                      </a:r>
                      <a:endParaRPr lang="en-GB" dirty="0"/>
                    </a:p>
                  </a:txBody>
                  <a:tcPr/>
                </a:tc>
              </a:tr>
            </a:tbl>
          </a:graphicData>
        </a:graphic>
      </p:graphicFrame>
    </p:spTree>
    <p:extLst>
      <p:ext uri="{BB962C8B-B14F-4D97-AF65-F5344CB8AC3E}">
        <p14:creationId xmlns:p14="http://schemas.microsoft.com/office/powerpoint/2010/main" val="355817921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74408" y="-176213"/>
            <a:ext cx="12266408" cy="7210425"/>
          </a:xfrm>
          <a:prstGeom prst="rect">
            <a:avLst/>
          </a:prstGeom>
        </p:spPr>
      </p:pic>
    </p:spTree>
    <p:extLst>
      <p:ext uri="{BB962C8B-B14F-4D97-AF65-F5344CB8AC3E}">
        <p14:creationId xmlns:p14="http://schemas.microsoft.com/office/powerpoint/2010/main" val="15485804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3213463" cy="3892731"/>
          </a:xfrm>
          <a:prstGeom prst="rect">
            <a:avLst/>
          </a:prstGeom>
        </p:spPr>
      </p:pic>
      <p:pic>
        <p:nvPicPr>
          <p:cNvPr id="3" name="Picture 2"/>
          <p:cNvPicPr>
            <a:picLocks noChangeAspect="1"/>
          </p:cNvPicPr>
          <p:nvPr/>
        </p:nvPicPr>
        <p:blipFill>
          <a:blip r:embed="rId3"/>
          <a:stretch>
            <a:fillRect/>
          </a:stretch>
        </p:blipFill>
        <p:spPr>
          <a:xfrm>
            <a:off x="8725989" y="-39189"/>
            <a:ext cx="3466010" cy="3043646"/>
          </a:xfrm>
          <a:prstGeom prst="rect">
            <a:avLst/>
          </a:prstGeom>
        </p:spPr>
      </p:pic>
      <p:pic>
        <p:nvPicPr>
          <p:cNvPr id="4" name="Picture 3"/>
          <p:cNvPicPr>
            <a:picLocks noChangeAspect="1"/>
          </p:cNvPicPr>
          <p:nvPr/>
        </p:nvPicPr>
        <p:blipFill>
          <a:blip r:embed="rId4"/>
          <a:stretch>
            <a:fillRect/>
          </a:stretch>
        </p:blipFill>
        <p:spPr>
          <a:xfrm>
            <a:off x="7197634" y="3043646"/>
            <a:ext cx="4859383" cy="3814354"/>
          </a:xfrm>
          <a:prstGeom prst="rect">
            <a:avLst/>
          </a:prstGeom>
        </p:spPr>
      </p:pic>
      <p:pic>
        <p:nvPicPr>
          <p:cNvPr id="5" name="Picture 4"/>
          <p:cNvPicPr>
            <a:picLocks noChangeAspect="1"/>
          </p:cNvPicPr>
          <p:nvPr/>
        </p:nvPicPr>
        <p:blipFill>
          <a:blip r:embed="rId5"/>
          <a:stretch>
            <a:fillRect/>
          </a:stretch>
        </p:blipFill>
        <p:spPr>
          <a:xfrm>
            <a:off x="0" y="3050314"/>
            <a:ext cx="7197634" cy="3807686"/>
          </a:xfrm>
          <a:prstGeom prst="rect">
            <a:avLst/>
          </a:prstGeom>
        </p:spPr>
      </p:pic>
      <p:pic>
        <p:nvPicPr>
          <p:cNvPr id="6" name="Picture 5"/>
          <p:cNvPicPr>
            <a:picLocks noChangeAspect="1"/>
          </p:cNvPicPr>
          <p:nvPr/>
        </p:nvPicPr>
        <p:blipFill>
          <a:blip r:embed="rId6"/>
          <a:stretch>
            <a:fillRect/>
          </a:stretch>
        </p:blipFill>
        <p:spPr>
          <a:xfrm>
            <a:off x="3213463" y="-45584"/>
            <a:ext cx="5512526" cy="3376612"/>
          </a:xfrm>
          <a:prstGeom prst="rect">
            <a:avLst/>
          </a:prstGeom>
        </p:spPr>
      </p:pic>
    </p:spTree>
    <p:extLst>
      <p:ext uri="{BB962C8B-B14F-4D97-AF65-F5344CB8AC3E}">
        <p14:creationId xmlns:p14="http://schemas.microsoft.com/office/powerpoint/2010/main" val="354722880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Topic 1: Infection Prevention and Control training 1/8/2023 for 4 days </a:t>
            </a:r>
            <a:endParaRPr lang="en-GB" dirty="0"/>
          </a:p>
        </p:txBody>
      </p:sp>
      <p:pic>
        <p:nvPicPr>
          <p:cNvPr id="4" name="Content Placeholder 3"/>
          <p:cNvPicPr>
            <a:picLocks noGrp="1" noChangeAspect="1"/>
          </p:cNvPicPr>
          <p:nvPr>
            <p:ph idx="1"/>
          </p:nvPr>
        </p:nvPicPr>
        <p:blipFill>
          <a:blip r:embed="rId2"/>
          <a:stretch>
            <a:fillRect/>
          </a:stretch>
        </p:blipFill>
        <p:spPr>
          <a:xfrm>
            <a:off x="0" y="1690688"/>
            <a:ext cx="5456393" cy="3279932"/>
          </a:xfrm>
          <a:prstGeom prst="rect">
            <a:avLst/>
          </a:prstGeom>
        </p:spPr>
      </p:pic>
      <p:pic>
        <p:nvPicPr>
          <p:cNvPr id="5" name="Picture 4"/>
          <p:cNvPicPr>
            <a:picLocks noChangeAspect="1"/>
          </p:cNvPicPr>
          <p:nvPr/>
        </p:nvPicPr>
        <p:blipFill>
          <a:blip r:embed="rId3"/>
          <a:stretch>
            <a:fillRect/>
          </a:stretch>
        </p:blipFill>
        <p:spPr>
          <a:xfrm>
            <a:off x="5456393" y="1690688"/>
            <a:ext cx="6735607" cy="5167311"/>
          </a:xfrm>
          <a:prstGeom prst="rect">
            <a:avLst/>
          </a:prstGeom>
        </p:spPr>
      </p:pic>
    </p:spTree>
    <p:extLst>
      <p:ext uri="{BB962C8B-B14F-4D97-AF65-F5344CB8AC3E}">
        <p14:creationId xmlns:p14="http://schemas.microsoft.com/office/powerpoint/2010/main" val="58462930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228600"/>
            <a:ext cx="12192000" cy="7315200"/>
          </a:xfrm>
          <a:prstGeom prst="rect">
            <a:avLst/>
          </a:prstGeom>
        </p:spPr>
      </p:pic>
    </p:spTree>
    <p:extLst>
      <p:ext uri="{BB962C8B-B14F-4D97-AF65-F5344CB8AC3E}">
        <p14:creationId xmlns:p14="http://schemas.microsoft.com/office/powerpoint/2010/main" val="420287972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07571" y="2037170"/>
            <a:ext cx="10515600" cy="1325563"/>
          </a:xfrm>
        </p:spPr>
        <p:txBody>
          <a:bodyPr>
            <a:normAutofit fontScale="90000"/>
          </a:bodyPr>
          <a:lstStyle/>
          <a:p>
            <a:r>
              <a:rPr lang="en-GB" sz="6000" dirty="0" smtClean="0"/>
              <a:t>A special thanks to:</a:t>
            </a:r>
            <a:br>
              <a:rPr lang="en-GB" sz="6000" dirty="0" smtClean="0"/>
            </a:br>
            <a:r>
              <a:rPr lang="en-GB" sz="6000" dirty="0" smtClean="0"/>
              <a:t/>
            </a:r>
            <a:br>
              <a:rPr lang="en-GB" sz="6000" dirty="0" smtClean="0"/>
            </a:br>
            <a:r>
              <a:rPr lang="en-GB" dirty="0" smtClean="0"/>
              <a:t>HGH </a:t>
            </a:r>
            <a:br>
              <a:rPr lang="en-GB" dirty="0" smtClean="0"/>
            </a:br>
            <a:r>
              <a:rPr lang="en-GB" dirty="0" smtClean="0"/>
              <a:t>TMM</a:t>
            </a:r>
            <a:br>
              <a:rPr lang="en-GB" dirty="0" smtClean="0"/>
            </a:br>
            <a:r>
              <a:rPr lang="en-GB" dirty="0" smtClean="0"/>
              <a:t>UOH</a:t>
            </a:r>
            <a:br>
              <a:rPr lang="en-GB" dirty="0" smtClean="0"/>
            </a:br>
            <a:r>
              <a:rPr lang="en-GB" dirty="0" smtClean="0"/>
              <a:t>SLNMA</a:t>
            </a:r>
            <a:br>
              <a:rPr lang="en-GB" dirty="0" smtClean="0"/>
            </a:br>
            <a:r>
              <a:rPr lang="en-GB" dirty="0" smtClean="0"/>
              <a:t>HGH nurses</a:t>
            </a:r>
            <a:endParaRPr lang="en-GB" dirty="0"/>
          </a:p>
        </p:txBody>
      </p:sp>
    </p:spTree>
    <p:extLst>
      <p:ext uri="{BB962C8B-B14F-4D97-AF65-F5344CB8AC3E}">
        <p14:creationId xmlns:p14="http://schemas.microsoft.com/office/powerpoint/2010/main" val="16878615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62783"/>
          </a:xfrm>
        </p:spPr>
        <p:txBody>
          <a:bodyPr>
            <a:normAutofit fontScale="90000"/>
          </a:bodyPr>
          <a:lstStyle/>
          <a:p>
            <a:pPr algn="ctr"/>
            <a:r>
              <a:rPr lang="en-US" dirty="0" smtClean="0"/>
              <a:t/>
            </a:r>
            <a:br>
              <a:rPr lang="en-US" dirty="0" smtClean="0"/>
            </a:br>
            <a:r>
              <a:rPr lang="en-US" dirty="0" smtClean="0"/>
              <a:t>The reason the training is needed</a:t>
            </a:r>
            <a:br>
              <a:rPr lang="en-US" dirty="0" smtClean="0"/>
            </a:br>
            <a:endParaRPr lang="en-GB" dirty="0"/>
          </a:p>
        </p:txBody>
      </p:sp>
      <p:sp>
        <p:nvSpPr>
          <p:cNvPr id="3" name="Content Placeholder 2"/>
          <p:cNvSpPr>
            <a:spLocks noGrp="1"/>
          </p:cNvSpPr>
          <p:nvPr>
            <p:ph idx="1"/>
          </p:nvPr>
        </p:nvSpPr>
        <p:spPr>
          <a:xfrm>
            <a:off x="-1" y="1825625"/>
            <a:ext cx="12057017" cy="4351338"/>
          </a:xfrm>
        </p:spPr>
        <p:txBody>
          <a:bodyPr/>
          <a:lstStyle/>
          <a:p>
            <a:pPr marL="0" indent="0">
              <a:buNone/>
            </a:pPr>
            <a:r>
              <a:rPr lang="en-US" dirty="0" smtClean="0"/>
              <a:t>3. HGH is gearing toward a specialized health </a:t>
            </a:r>
            <a:r>
              <a:rPr lang="en-US" dirty="0" smtClean="0"/>
              <a:t> care </a:t>
            </a:r>
            <a:r>
              <a:rPr lang="en-US" dirty="0" smtClean="0"/>
              <a:t>services and that require specialized knowledgeable skillful </a:t>
            </a:r>
            <a:r>
              <a:rPr lang="en-US" dirty="0" smtClean="0"/>
              <a:t>nurses as HGH  nowadays   became  higher in specialist services.</a:t>
            </a:r>
            <a:endParaRPr lang="en-US" dirty="0" smtClean="0"/>
          </a:p>
          <a:p>
            <a:pPr marL="0" indent="0">
              <a:buNone/>
            </a:pPr>
            <a:endParaRPr lang="en-US" dirty="0" smtClean="0"/>
          </a:p>
          <a:p>
            <a:pPr marL="0" indent="0">
              <a:buNone/>
            </a:pPr>
            <a:r>
              <a:rPr lang="en-US" dirty="0" smtClean="0"/>
              <a:t>4. </a:t>
            </a:r>
            <a:r>
              <a:rPr lang="en-US" dirty="0"/>
              <a:t>RN Josh Huang, Taiwan Medical Mission was assigned by Taiwan Ambassador &amp; DG, MoHD to strengthen nursing care standards. Therefore, he reach out to HGH whom </a:t>
            </a:r>
            <a:r>
              <a:rPr lang="en-US" dirty="0" smtClean="0"/>
              <a:t>highlighted their  need to improve current nursing care standards at HGH </a:t>
            </a:r>
          </a:p>
          <a:p>
            <a:pPr marL="0" indent="0">
              <a:buNone/>
            </a:pPr>
            <a:endParaRPr lang="en-GB" dirty="0"/>
          </a:p>
        </p:txBody>
      </p:sp>
    </p:spTree>
    <p:extLst>
      <p:ext uri="{BB962C8B-B14F-4D97-AF65-F5344CB8AC3E}">
        <p14:creationId xmlns:p14="http://schemas.microsoft.com/office/powerpoint/2010/main" val="24505088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4"/>
          <p:cNvSpPr txBox="1">
            <a:spLocks noGrp="1"/>
          </p:cNvSpPr>
          <p:nvPr>
            <p:ph type="title"/>
          </p:nvPr>
        </p:nvSpPr>
        <p:spPr>
          <a:xfrm>
            <a:off x="415600" y="593367"/>
            <a:ext cx="11360800" cy="763600"/>
          </a:xfrm>
          <a:prstGeom prst="rect">
            <a:avLst/>
          </a:prstGeom>
          <a:noFill/>
          <a:ln>
            <a:noFill/>
          </a:ln>
        </p:spPr>
        <p:txBody>
          <a:bodyPr spcFirstLastPara="1" vert="horz" wrap="square" lIns="121900" tIns="121900" rIns="121900" bIns="121900" rtlCol="0" anchor="t" anchorCtr="0">
            <a:normAutofit fontScale="90000"/>
          </a:bodyPr>
          <a:lstStyle/>
          <a:p>
            <a:pPr>
              <a:buSzPct val="111111"/>
            </a:pPr>
            <a:r>
              <a:rPr lang="en"/>
              <a:t>General Objective</a:t>
            </a:r>
            <a:endParaRPr/>
          </a:p>
        </p:txBody>
      </p:sp>
      <p:sp>
        <p:nvSpPr>
          <p:cNvPr id="76" name="Google Shape;76;p4"/>
          <p:cNvSpPr txBox="1">
            <a:spLocks noGrp="1"/>
          </p:cNvSpPr>
          <p:nvPr>
            <p:ph type="body" idx="1"/>
          </p:nvPr>
        </p:nvSpPr>
        <p:spPr>
          <a:xfrm>
            <a:off x="415600" y="1536633"/>
            <a:ext cx="11360800" cy="4555200"/>
          </a:xfrm>
          <a:prstGeom prst="rect">
            <a:avLst/>
          </a:prstGeom>
          <a:noFill/>
          <a:ln>
            <a:noFill/>
          </a:ln>
        </p:spPr>
        <p:txBody>
          <a:bodyPr spcFirstLastPara="1" vert="horz" wrap="square" lIns="121900" tIns="121900" rIns="121900" bIns="121900" rtlCol="0" anchor="t" anchorCtr="0">
            <a:normAutofit/>
          </a:bodyPr>
          <a:lstStyle/>
          <a:p>
            <a:pPr marL="0" indent="0">
              <a:buNone/>
            </a:pPr>
            <a:r>
              <a:rPr lang="en">
                <a:solidFill>
                  <a:schemeClr val="dk1"/>
                </a:solidFill>
              </a:rPr>
              <a:t>General Objective</a:t>
            </a:r>
            <a:endParaRPr>
              <a:solidFill>
                <a:schemeClr val="dk1"/>
              </a:solidFill>
            </a:endParaRPr>
          </a:p>
          <a:p>
            <a:pPr marL="0" indent="0">
              <a:spcBef>
                <a:spcPts val="1600"/>
              </a:spcBef>
              <a:spcAft>
                <a:spcPts val="1600"/>
              </a:spcAft>
              <a:buNone/>
            </a:pPr>
            <a:r>
              <a:rPr lang="en">
                <a:solidFill>
                  <a:schemeClr val="dk1"/>
                </a:solidFill>
              </a:rPr>
              <a:t>This training is intended to orient the  nurses on their roles and responsibilities and develop their communication, critical thinking and decision making skills to enable them to perform their jobs especially in improving the quality of health care to the public</a:t>
            </a:r>
            <a:endParaRPr>
              <a:solidFill>
                <a:schemeClr val="dk1"/>
              </a:solidFill>
            </a:endParaRPr>
          </a:p>
        </p:txBody>
      </p:sp>
      <p:pic>
        <p:nvPicPr>
          <p:cNvPr id="77" name="Google Shape;77;p4"/>
          <p:cNvPicPr preferRelativeResize="0"/>
          <p:nvPr/>
        </p:nvPicPr>
        <p:blipFill rotWithShape="1">
          <a:blip r:embed="rId3">
            <a:alphaModFix/>
          </a:blip>
          <a:srcRect/>
          <a:stretch/>
        </p:blipFill>
        <p:spPr>
          <a:xfrm>
            <a:off x="9423400" y="3819551"/>
            <a:ext cx="2768600" cy="2933700"/>
          </a:xfrm>
          <a:prstGeom prst="rect">
            <a:avLst/>
          </a:prstGeom>
          <a:noFill/>
          <a:ln>
            <a:noFill/>
          </a:ln>
        </p:spPr>
      </p:pic>
    </p:spTree>
    <p:extLst>
      <p:ext uri="{BB962C8B-B14F-4D97-AF65-F5344CB8AC3E}">
        <p14:creationId xmlns:p14="http://schemas.microsoft.com/office/powerpoint/2010/main" val="37112134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5"/>
          <p:cNvSpPr txBox="1">
            <a:spLocks noGrp="1"/>
          </p:cNvSpPr>
          <p:nvPr>
            <p:ph type="title"/>
          </p:nvPr>
        </p:nvSpPr>
        <p:spPr>
          <a:xfrm>
            <a:off x="415600" y="593367"/>
            <a:ext cx="11360800" cy="763600"/>
          </a:xfrm>
          <a:prstGeom prst="rect">
            <a:avLst/>
          </a:prstGeom>
          <a:noFill/>
          <a:ln>
            <a:noFill/>
          </a:ln>
        </p:spPr>
        <p:txBody>
          <a:bodyPr spcFirstLastPara="1" vert="horz" wrap="square" lIns="121900" tIns="121900" rIns="121900" bIns="121900" rtlCol="0" anchor="t" anchorCtr="0">
            <a:normAutofit fontScale="90000"/>
          </a:bodyPr>
          <a:lstStyle/>
          <a:p>
            <a:pPr>
              <a:buSzPct val="111111"/>
            </a:pPr>
            <a:r>
              <a:rPr lang="en"/>
              <a:t>Specific Objective</a:t>
            </a:r>
            <a:endParaRPr/>
          </a:p>
        </p:txBody>
      </p:sp>
      <p:sp>
        <p:nvSpPr>
          <p:cNvPr id="83" name="Google Shape;83;p5"/>
          <p:cNvSpPr txBox="1">
            <a:spLocks noGrp="1"/>
          </p:cNvSpPr>
          <p:nvPr>
            <p:ph type="body" idx="1"/>
          </p:nvPr>
        </p:nvSpPr>
        <p:spPr>
          <a:xfrm>
            <a:off x="415600" y="1536633"/>
            <a:ext cx="11360800" cy="4555200"/>
          </a:xfrm>
          <a:prstGeom prst="rect">
            <a:avLst/>
          </a:prstGeom>
          <a:noFill/>
          <a:ln>
            <a:noFill/>
          </a:ln>
        </p:spPr>
        <p:txBody>
          <a:bodyPr spcFirstLastPara="1" vert="horz" wrap="square" lIns="121900" tIns="121900" rIns="121900" bIns="121900" rtlCol="0" anchor="t" anchorCtr="0">
            <a:normAutofit/>
          </a:bodyPr>
          <a:lstStyle/>
          <a:p>
            <a:pPr marL="0" indent="0">
              <a:buNone/>
            </a:pPr>
            <a:r>
              <a:rPr lang="en" b="1" dirty="0" smtClean="0">
                <a:solidFill>
                  <a:schemeClr val="dk1"/>
                </a:solidFill>
              </a:rPr>
              <a:t>HGH and TMM</a:t>
            </a:r>
            <a:r>
              <a:rPr lang="en" dirty="0" smtClean="0">
                <a:solidFill>
                  <a:schemeClr val="dk1"/>
                </a:solidFill>
              </a:rPr>
              <a:t> </a:t>
            </a:r>
            <a:r>
              <a:rPr lang="en" dirty="0">
                <a:solidFill>
                  <a:schemeClr val="dk1"/>
                </a:solidFill>
              </a:rPr>
              <a:t>wants nurses to take a structured approach to their training , assess their practice against the Standards for Practice and identify priority areas for learning and improvement by requiring them to:</a:t>
            </a:r>
            <a:endParaRPr dirty="0">
              <a:solidFill>
                <a:schemeClr val="dk1"/>
              </a:solidFill>
            </a:endParaRPr>
          </a:p>
          <a:p>
            <a:pPr>
              <a:spcBef>
                <a:spcPts val="1600"/>
              </a:spcBef>
              <a:buClr>
                <a:schemeClr val="dk1"/>
              </a:buClr>
            </a:pPr>
            <a:r>
              <a:rPr lang="en" dirty="0">
                <a:solidFill>
                  <a:schemeClr val="dk1"/>
                </a:solidFill>
              </a:rPr>
              <a:t>Identify their learning needs based on an evaluation of their practice against recognized professional </a:t>
            </a:r>
            <a:r>
              <a:rPr lang="en" dirty="0" smtClean="0">
                <a:solidFill>
                  <a:schemeClr val="dk1"/>
                </a:solidFill>
              </a:rPr>
              <a:t>standards</a:t>
            </a:r>
            <a:endParaRPr dirty="0">
              <a:solidFill>
                <a:schemeClr val="dk1"/>
              </a:solidFill>
            </a:endParaRPr>
          </a:p>
          <a:p>
            <a:pPr>
              <a:spcBef>
                <a:spcPts val="1600"/>
              </a:spcBef>
              <a:buClr>
                <a:schemeClr val="dk1"/>
              </a:buClr>
            </a:pPr>
            <a:r>
              <a:rPr lang="en" dirty="0">
                <a:solidFill>
                  <a:schemeClr val="dk1"/>
                </a:solidFill>
              </a:rPr>
              <a:t>Develop a brief learning plan based on the needs identified</a:t>
            </a:r>
            <a:endParaRPr dirty="0">
              <a:solidFill>
                <a:schemeClr val="dk1"/>
              </a:solidFill>
            </a:endParaRPr>
          </a:p>
          <a:p>
            <a:pPr marL="0" indent="0">
              <a:spcBef>
                <a:spcPts val="1600"/>
              </a:spcBef>
              <a:spcAft>
                <a:spcPts val="1600"/>
              </a:spcAft>
              <a:buNone/>
            </a:pPr>
            <a:endParaRPr dirty="0"/>
          </a:p>
        </p:txBody>
      </p:sp>
      <p:pic>
        <p:nvPicPr>
          <p:cNvPr id="84" name="Google Shape;84;p5"/>
          <p:cNvPicPr preferRelativeResize="0"/>
          <p:nvPr/>
        </p:nvPicPr>
        <p:blipFill rotWithShape="1">
          <a:blip r:embed="rId3">
            <a:alphaModFix/>
          </a:blip>
          <a:srcRect/>
          <a:stretch/>
        </p:blipFill>
        <p:spPr>
          <a:xfrm>
            <a:off x="9583197" y="5650400"/>
            <a:ext cx="2409067" cy="1162067"/>
          </a:xfrm>
          <a:prstGeom prst="rect">
            <a:avLst/>
          </a:prstGeom>
          <a:noFill/>
          <a:ln>
            <a:noFill/>
          </a:ln>
        </p:spPr>
      </p:pic>
      <p:pic>
        <p:nvPicPr>
          <p:cNvPr id="2" name="Picture 1"/>
          <p:cNvPicPr>
            <a:picLocks noChangeAspect="1"/>
          </p:cNvPicPr>
          <p:nvPr/>
        </p:nvPicPr>
        <p:blipFill>
          <a:blip r:embed="rId4"/>
          <a:stretch>
            <a:fillRect/>
          </a:stretch>
        </p:blipFill>
        <p:spPr>
          <a:xfrm>
            <a:off x="32828" y="5362678"/>
            <a:ext cx="3341527" cy="1458310"/>
          </a:xfrm>
          <a:prstGeom prst="rect">
            <a:avLst/>
          </a:prstGeom>
        </p:spPr>
      </p:pic>
    </p:spTree>
    <p:extLst>
      <p:ext uri="{BB962C8B-B14F-4D97-AF65-F5344CB8AC3E}">
        <p14:creationId xmlns:p14="http://schemas.microsoft.com/office/powerpoint/2010/main" val="39922644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8"/>
          <p:cNvSpPr txBox="1">
            <a:spLocks noGrp="1"/>
          </p:cNvSpPr>
          <p:nvPr>
            <p:ph type="title"/>
          </p:nvPr>
        </p:nvSpPr>
        <p:spPr>
          <a:xfrm>
            <a:off x="-78400" y="0"/>
            <a:ext cx="11360800" cy="1438400"/>
          </a:xfrm>
          <a:prstGeom prst="rect">
            <a:avLst/>
          </a:prstGeom>
          <a:noFill/>
          <a:ln>
            <a:noFill/>
          </a:ln>
        </p:spPr>
        <p:txBody>
          <a:bodyPr spcFirstLastPara="1" vert="horz" wrap="square" lIns="121900" tIns="121900" rIns="121900" bIns="121900" rtlCol="0" anchor="t" anchorCtr="0">
            <a:normAutofit/>
          </a:bodyPr>
          <a:lstStyle/>
          <a:p>
            <a:pPr>
              <a:buSzPct val="84084"/>
            </a:pPr>
            <a:r>
              <a:rPr lang="en" sz="4933" dirty="0"/>
              <a:t>The process </a:t>
            </a:r>
            <a:r>
              <a:rPr lang="en" sz="4933" dirty="0" smtClean="0"/>
              <a:t> </a:t>
            </a:r>
            <a:endParaRPr sz="4933" dirty="0"/>
          </a:p>
        </p:txBody>
      </p:sp>
      <p:sp>
        <p:nvSpPr>
          <p:cNvPr id="106" name="Google Shape;106;p8"/>
          <p:cNvSpPr txBox="1">
            <a:spLocks noGrp="1"/>
          </p:cNvSpPr>
          <p:nvPr>
            <p:ph type="body" idx="1"/>
          </p:nvPr>
        </p:nvSpPr>
        <p:spPr>
          <a:xfrm>
            <a:off x="174367" y="1714500"/>
            <a:ext cx="11841600" cy="4925600"/>
          </a:xfrm>
          <a:prstGeom prst="rect">
            <a:avLst/>
          </a:prstGeom>
          <a:noFill/>
          <a:ln>
            <a:noFill/>
          </a:ln>
        </p:spPr>
        <p:txBody>
          <a:bodyPr spcFirstLastPara="1" vert="horz" wrap="square" lIns="121900" tIns="121900" rIns="121900" bIns="121900" rtlCol="0" anchor="t" anchorCtr="0">
            <a:normAutofit/>
          </a:bodyPr>
          <a:lstStyle/>
          <a:p>
            <a:pPr indent="-499521">
              <a:buClr>
                <a:schemeClr val="dk1"/>
              </a:buClr>
              <a:buSzPts val="2300"/>
              <a:buAutoNum type="arabicPeriod"/>
            </a:pPr>
            <a:r>
              <a:rPr lang="en" sz="3067">
                <a:solidFill>
                  <a:schemeClr val="dk1"/>
                </a:solidFill>
              </a:rPr>
              <a:t>First commence with a short survey to include all nurses in HGH </a:t>
            </a:r>
            <a:endParaRPr sz="3067">
              <a:solidFill>
                <a:schemeClr val="dk1"/>
              </a:solidFill>
            </a:endParaRPr>
          </a:p>
          <a:p>
            <a:pPr indent="-499521">
              <a:buClr>
                <a:schemeClr val="dk1"/>
              </a:buClr>
              <a:buSzPts val="2300"/>
              <a:buAutoNum type="arabicPeriod"/>
            </a:pPr>
            <a:r>
              <a:rPr lang="en" sz="3067">
                <a:solidFill>
                  <a:schemeClr val="dk1"/>
                </a:solidFill>
              </a:rPr>
              <a:t>The hospital nursing matron and senior management will be provided with a presentation  about the whole process to obtain managerial support and staff commitment to get involved. </a:t>
            </a:r>
            <a:endParaRPr sz="3067">
              <a:solidFill>
                <a:schemeClr val="dk1"/>
              </a:solidFill>
            </a:endParaRPr>
          </a:p>
          <a:p>
            <a:pPr marL="1828754" indent="0">
              <a:spcBef>
                <a:spcPts val="1600"/>
              </a:spcBef>
              <a:spcAft>
                <a:spcPts val="1600"/>
              </a:spcAft>
              <a:buNone/>
            </a:pPr>
            <a:endParaRPr/>
          </a:p>
        </p:txBody>
      </p:sp>
      <p:pic>
        <p:nvPicPr>
          <p:cNvPr id="107" name="Google Shape;107;p8"/>
          <p:cNvPicPr preferRelativeResize="0"/>
          <p:nvPr/>
        </p:nvPicPr>
        <p:blipFill rotWithShape="1">
          <a:blip r:embed="rId3">
            <a:alphaModFix/>
          </a:blip>
          <a:srcRect/>
          <a:stretch/>
        </p:blipFill>
        <p:spPr>
          <a:xfrm>
            <a:off x="9710561" y="5419595"/>
            <a:ext cx="2481451" cy="1438400"/>
          </a:xfrm>
          <a:prstGeom prst="rect">
            <a:avLst/>
          </a:prstGeom>
          <a:noFill/>
          <a:ln>
            <a:noFill/>
          </a:ln>
        </p:spPr>
      </p:pic>
    </p:spTree>
    <p:extLst>
      <p:ext uri="{BB962C8B-B14F-4D97-AF65-F5344CB8AC3E}">
        <p14:creationId xmlns:p14="http://schemas.microsoft.com/office/powerpoint/2010/main" val="7230396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ultimate outcomes of this project</a:t>
            </a:r>
            <a:endParaRPr lang="en-GB" dirty="0"/>
          </a:p>
        </p:txBody>
      </p:sp>
      <p:sp>
        <p:nvSpPr>
          <p:cNvPr id="3" name="Content Placeholder 2"/>
          <p:cNvSpPr>
            <a:spLocks noGrp="1"/>
          </p:cNvSpPr>
          <p:nvPr>
            <p:ph idx="1"/>
          </p:nvPr>
        </p:nvSpPr>
        <p:spPr/>
        <p:txBody>
          <a:bodyPr/>
          <a:lstStyle/>
          <a:p>
            <a:pPr marL="0" indent="0">
              <a:buNone/>
            </a:pPr>
            <a:endParaRPr lang="en-US" dirty="0"/>
          </a:p>
          <a:p>
            <a:pPr marL="0" indent="0">
              <a:buNone/>
            </a:pPr>
            <a:r>
              <a:rPr lang="en-US" dirty="0"/>
              <a:t>induction training programs are to improve the professional practice of nursing and thereby </a:t>
            </a:r>
            <a:r>
              <a:rPr lang="en-US" dirty="0" smtClean="0"/>
              <a:t>the care </a:t>
            </a:r>
            <a:r>
              <a:rPr lang="en-US" dirty="0"/>
              <a:t>that is provided by </a:t>
            </a:r>
            <a:r>
              <a:rPr lang="en-US" dirty="0" smtClean="0"/>
              <a:t>nurses </a:t>
            </a:r>
            <a:r>
              <a:rPr lang="en-US" dirty="0"/>
              <a:t>to patients</a:t>
            </a:r>
            <a:endParaRPr lang="en-GB" dirty="0"/>
          </a:p>
        </p:txBody>
      </p:sp>
    </p:spTree>
    <p:extLst>
      <p:ext uri="{BB962C8B-B14F-4D97-AF65-F5344CB8AC3E}">
        <p14:creationId xmlns:p14="http://schemas.microsoft.com/office/powerpoint/2010/main" val="125882760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9"/>
          <p:cNvSpPr txBox="1">
            <a:spLocks noGrp="1"/>
          </p:cNvSpPr>
          <p:nvPr>
            <p:ph type="title"/>
          </p:nvPr>
        </p:nvSpPr>
        <p:spPr>
          <a:xfrm>
            <a:off x="110467" y="113867"/>
            <a:ext cx="11360800" cy="763600"/>
          </a:xfrm>
          <a:prstGeom prst="rect">
            <a:avLst/>
          </a:prstGeom>
          <a:noFill/>
          <a:ln>
            <a:noFill/>
          </a:ln>
        </p:spPr>
        <p:txBody>
          <a:bodyPr spcFirstLastPara="1" vert="horz" wrap="square" lIns="121900" tIns="121900" rIns="121900" bIns="121900" rtlCol="0" anchor="t" anchorCtr="0">
            <a:noAutofit/>
          </a:bodyPr>
          <a:lstStyle/>
          <a:p>
            <a:pPr>
              <a:buSzPts val="990"/>
            </a:pPr>
            <a:r>
              <a:rPr lang="en" sz="4027"/>
              <a:t>The Process</a:t>
            </a:r>
            <a:endParaRPr sz="4027"/>
          </a:p>
        </p:txBody>
      </p:sp>
      <p:sp>
        <p:nvSpPr>
          <p:cNvPr id="113" name="Google Shape;113;p9"/>
          <p:cNvSpPr txBox="1">
            <a:spLocks noGrp="1"/>
          </p:cNvSpPr>
          <p:nvPr>
            <p:ph type="body" idx="1"/>
          </p:nvPr>
        </p:nvSpPr>
        <p:spPr>
          <a:xfrm>
            <a:off x="110467" y="1536633"/>
            <a:ext cx="11843299" cy="5115200"/>
          </a:xfrm>
          <a:prstGeom prst="rect">
            <a:avLst/>
          </a:prstGeom>
          <a:noFill/>
          <a:ln>
            <a:noFill/>
          </a:ln>
        </p:spPr>
        <p:txBody>
          <a:bodyPr spcFirstLastPara="1" vert="horz" wrap="square" lIns="121900" tIns="121900" rIns="121900" bIns="121900" rtlCol="0" anchor="t" anchorCtr="0">
            <a:normAutofit fontScale="85000" lnSpcReduction="20000"/>
          </a:bodyPr>
          <a:lstStyle/>
          <a:p>
            <a:pPr marL="0" indent="0">
              <a:buNone/>
            </a:pPr>
            <a:r>
              <a:rPr lang="en" sz="3067" dirty="0"/>
              <a:t>3. </a:t>
            </a:r>
            <a:r>
              <a:rPr lang="en" sz="3067" dirty="0">
                <a:solidFill>
                  <a:schemeClr val="dk1"/>
                </a:solidFill>
              </a:rPr>
              <a:t>The survey includes the following questions:</a:t>
            </a:r>
            <a:endParaRPr sz="2933" dirty="0">
              <a:solidFill>
                <a:schemeClr val="dk1"/>
              </a:solidFill>
            </a:endParaRPr>
          </a:p>
          <a:p>
            <a:pPr indent="-491054">
              <a:spcBef>
                <a:spcPts val="1600"/>
              </a:spcBef>
              <a:buClr>
                <a:schemeClr val="dk1"/>
              </a:buClr>
              <a:buSzPts val="2200"/>
              <a:buChar char="➔"/>
            </a:pPr>
            <a:endParaRPr lang="en" sz="2933" dirty="0">
              <a:solidFill>
                <a:schemeClr val="dk1"/>
              </a:solidFill>
            </a:endParaRPr>
          </a:p>
          <a:p>
            <a:pPr indent="-491054">
              <a:lnSpc>
                <a:spcPct val="120000"/>
              </a:lnSpc>
              <a:buClr>
                <a:schemeClr val="dk1"/>
              </a:buClr>
              <a:buSzPts val="2200"/>
              <a:buChar char="➔"/>
            </a:pPr>
            <a:r>
              <a:rPr lang="en" sz="2933" dirty="0">
                <a:solidFill>
                  <a:schemeClr val="dk1"/>
                </a:solidFill>
              </a:rPr>
              <a:t>Name</a:t>
            </a:r>
          </a:p>
          <a:p>
            <a:pPr indent="-491054">
              <a:lnSpc>
                <a:spcPct val="120000"/>
              </a:lnSpc>
              <a:buClr>
                <a:schemeClr val="dk1"/>
              </a:buClr>
              <a:buSzPts val="2200"/>
              <a:buChar char="➔"/>
            </a:pPr>
            <a:r>
              <a:rPr lang="en-GB" sz="2933" dirty="0">
                <a:solidFill>
                  <a:schemeClr val="dk1"/>
                </a:solidFill>
              </a:rPr>
              <a:t>J</a:t>
            </a:r>
            <a:r>
              <a:rPr lang="en" sz="2933" dirty="0">
                <a:solidFill>
                  <a:schemeClr val="dk1"/>
                </a:solidFill>
              </a:rPr>
              <a:t>ob title</a:t>
            </a:r>
          </a:p>
          <a:p>
            <a:pPr indent="-491054">
              <a:lnSpc>
                <a:spcPct val="120000"/>
              </a:lnSpc>
              <a:buClr>
                <a:schemeClr val="dk1"/>
              </a:buClr>
              <a:buSzPts val="2200"/>
              <a:buChar char="➔"/>
            </a:pPr>
            <a:r>
              <a:rPr lang="en-GB" sz="2933" dirty="0">
                <a:solidFill>
                  <a:schemeClr val="dk1"/>
                </a:solidFill>
              </a:rPr>
              <a:t>D</a:t>
            </a:r>
            <a:r>
              <a:rPr lang="en" sz="2933" dirty="0">
                <a:solidFill>
                  <a:schemeClr val="dk1"/>
                </a:solidFill>
              </a:rPr>
              <a:t>epartment </a:t>
            </a:r>
          </a:p>
          <a:p>
            <a:pPr indent="-491054">
              <a:lnSpc>
                <a:spcPct val="120000"/>
              </a:lnSpc>
              <a:buClr>
                <a:schemeClr val="dk1"/>
              </a:buClr>
              <a:buSzPts val="2200"/>
              <a:buChar char="➔"/>
            </a:pPr>
            <a:r>
              <a:rPr lang="en" sz="2933" dirty="0">
                <a:solidFill>
                  <a:schemeClr val="dk1"/>
                </a:solidFill>
              </a:rPr>
              <a:t>Gender</a:t>
            </a:r>
          </a:p>
          <a:p>
            <a:pPr indent="-491054">
              <a:lnSpc>
                <a:spcPct val="120000"/>
              </a:lnSpc>
              <a:buClr>
                <a:schemeClr val="dk1"/>
              </a:buClr>
              <a:buSzPts val="2200"/>
              <a:buChar char="➔"/>
            </a:pPr>
            <a:r>
              <a:rPr lang="en" sz="2933" dirty="0">
                <a:solidFill>
                  <a:schemeClr val="dk1"/>
                </a:solidFill>
              </a:rPr>
              <a:t>Education and qualification</a:t>
            </a:r>
            <a:endParaRPr sz="2933" dirty="0">
              <a:solidFill>
                <a:schemeClr val="dk1"/>
              </a:solidFill>
            </a:endParaRPr>
          </a:p>
          <a:p>
            <a:pPr indent="-491054">
              <a:lnSpc>
                <a:spcPct val="120000"/>
              </a:lnSpc>
              <a:buClr>
                <a:schemeClr val="dk1"/>
              </a:buClr>
              <a:buSzPts val="2200"/>
              <a:buChar char="➔"/>
            </a:pPr>
            <a:r>
              <a:rPr lang="en" sz="2933" dirty="0">
                <a:solidFill>
                  <a:schemeClr val="dk1"/>
                </a:solidFill>
              </a:rPr>
              <a:t>Years of experience</a:t>
            </a:r>
            <a:endParaRPr sz="2933" dirty="0">
              <a:solidFill>
                <a:schemeClr val="dk1"/>
              </a:solidFill>
            </a:endParaRPr>
          </a:p>
          <a:p>
            <a:pPr indent="-491054">
              <a:lnSpc>
                <a:spcPct val="120000"/>
              </a:lnSpc>
              <a:buClr>
                <a:schemeClr val="dk1"/>
              </a:buClr>
              <a:buSzPts val="2200"/>
              <a:buChar char="➔"/>
            </a:pPr>
            <a:r>
              <a:rPr lang="en" sz="2933" dirty="0">
                <a:solidFill>
                  <a:schemeClr val="dk1"/>
                </a:solidFill>
              </a:rPr>
              <a:t>Date of graduation from nursing school/college</a:t>
            </a:r>
            <a:endParaRPr sz="2933" dirty="0">
              <a:solidFill>
                <a:schemeClr val="dk1"/>
              </a:solidFill>
            </a:endParaRPr>
          </a:p>
          <a:p>
            <a:pPr indent="-491054">
              <a:lnSpc>
                <a:spcPct val="120000"/>
              </a:lnSpc>
              <a:buClr>
                <a:schemeClr val="dk1"/>
              </a:buClr>
              <a:buSzPts val="2200"/>
              <a:buChar char="➔"/>
            </a:pPr>
            <a:r>
              <a:rPr lang="en" sz="2933" dirty="0">
                <a:solidFill>
                  <a:schemeClr val="dk1"/>
                </a:solidFill>
              </a:rPr>
              <a:t>Desire/ability to be a trainer </a:t>
            </a:r>
            <a:endParaRPr sz="2933" dirty="0">
              <a:solidFill>
                <a:schemeClr val="dk1"/>
              </a:solidFill>
            </a:endParaRPr>
          </a:p>
          <a:p>
            <a:pPr indent="-491054">
              <a:lnSpc>
                <a:spcPct val="120000"/>
              </a:lnSpc>
              <a:buClr>
                <a:schemeClr val="dk1"/>
              </a:buClr>
              <a:buSzPts val="2200"/>
              <a:buChar char="➔"/>
            </a:pPr>
            <a:r>
              <a:rPr lang="en" sz="2933" dirty="0">
                <a:solidFill>
                  <a:schemeClr val="dk1"/>
                </a:solidFill>
              </a:rPr>
              <a:t>Last attended training program</a:t>
            </a:r>
            <a:endParaRPr sz="2933" dirty="0">
              <a:solidFill>
                <a:schemeClr val="dk1"/>
              </a:solidFill>
            </a:endParaRPr>
          </a:p>
          <a:p>
            <a:pPr indent="-491054">
              <a:lnSpc>
                <a:spcPct val="120000"/>
              </a:lnSpc>
              <a:buClr>
                <a:schemeClr val="dk1"/>
              </a:buClr>
              <a:buSzPts val="2200"/>
              <a:buChar char="➔"/>
            </a:pPr>
            <a:r>
              <a:rPr lang="en" sz="2933" dirty="0">
                <a:solidFill>
                  <a:schemeClr val="dk1"/>
                </a:solidFill>
              </a:rPr>
              <a:t>Language proficiency (written and spoken)</a:t>
            </a:r>
            <a:endParaRPr dirty="0">
              <a:solidFill>
                <a:schemeClr val="dk1"/>
              </a:solidFill>
            </a:endParaRPr>
          </a:p>
        </p:txBody>
      </p:sp>
      <p:pic>
        <p:nvPicPr>
          <p:cNvPr id="114" name="Google Shape;114;p9"/>
          <p:cNvPicPr preferRelativeResize="0"/>
          <p:nvPr/>
        </p:nvPicPr>
        <p:blipFill rotWithShape="1">
          <a:blip r:embed="rId3">
            <a:alphaModFix/>
          </a:blip>
          <a:srcRect/>
          <a:stretch/>
        </p:blipFill>
        <p:spPr>
          <a:xfrm>
            <a:off x="9334485" y="-15"/>
            <a:ext cx="2857500" cy="2857500"/>
          </a:xfrm>
          <a:prstGeom prst="rect">
            <a:avLst/>
          </a:prstGeom>
          <a:noFill/>
          <a:ln>
            <a:noFill/>
          </a:ln>
        </p:spPr>
      </p:pic>
    </p:spTree>
    <p:extLst>
      <p:ext uri="{BB962C8B-B14F-4D97-AF65-F5344CB8AC3E}">
        <p14:creationId xmlns:p14="http://schemas.microsoft.com/office/powerpoint/2010/main" val="107293913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466</TotalTime>
  <Words>1481</Words>
  <Application>Microsoft Office PowerPoint</Application>
  <PresentationFormat>Widescreen</PresentationFormat>
  <Paragraphs>296</Paragraphs>
  <Slides>35</Slides>
  <Notes>7</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35</vt:i4>
      </vt:variant>
    </vt:vector>
  </HeadingPairs>
  <TitlesOfParts>
    <vt:vector size="44" baseType="lpstr">
      <vt:lpstr>Arial</vt:lpstr>
      <vt:lpstr>Calibri</vt:lpstr>
      <vt:lpstr>Calibri Light</vt:lpstr>
      <vt:lpstr>PMingLiU</vt:lpstr>
      <vt:lpstr>PMingLiU</vt:lpstr>
      <vt:lpstr>Roboto</vt:lpstr>
      <vt:lpstr>Times New Roman</vt:lpstr>
      <vt:lpstr>Office Theme</vt:lpstr>
      <vt:lpstr>Worksheet</vt:lpstr>
      <vt:lpstr>Nurse strengthening Project </vt:lpstr>
      <vt:lpstr>About HGH</vt:lpstr>
      <vt:lpstr>The reason the training is needed</vt:lpstr>
      <vt:lpstr> The reason the training is needed </vt:lpstr>
      <vt:lpstr>General Objective</vt:lpstr>
      <vt:lpstr>Specific Objective</vt:lpstr>
      <vt:lpstr>The process  </vt:lpstr>
      <vt:lpstr>The ultimate outcomes of this project</vt:lpstr>
      <vt:lpstr>The Process</vt:lpstr>
      <vt:lpstr>The Process</vt:lpstr>
      <vt:lpstr>PowerPoint Presentation</vt:lpstr>
      <vt:lpstr>HGH Nurses‘ Knowledge Survey 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Variation of learning activities implemented in this training Phase 1</vt:lpstr>
      <vt:lpstr>Nurse strengthening Project </vt:lpstr>
      <vt:lpstr> </vt:lpstr>
      <vt:lpstr>PowerPoint Presentation</vt:lpstr>
      <vt:lpstr>PowerPoint Presentation</vt:lpstr>
      <vt:lpstr>PowerPoint Presentation</vt:lpstr>
      <vt:lpstr>Preparation for phase 1 kick off</vt:lpstr>
      <vt:lpstr>PowerPoint Presentation</vt:lpstr>
      <vt:lpstr>PowerPoint Presentation</vt:lpstr>
      <vt:lpstr>Topic 1: Infection Prevention and Control training 1/8/2023 for 4 days </vt:lpstr>
      <vt:lpstr>PowerPoint Presentation</vt:lpstr>
      <vt:lpstr>A special thanks to:  HGH  TMM UOH SLNMA HGH nurses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Nurse strengthening Project</dc:title>
  <dc:creator>hp</dc:creator>
  <cp:lastModifiedBy>hp</cp:lastModifiedBy>
  <cp:revision>24</cp:revision>
  <dcterms:created xsi:type="dcterms:W3CDTF">2023-08-13T06:41:14Z</dcterms:created>
  <dcterms:modified xsi:type="dcterms:W3CDTF">2023-08-14T06:35:31Z</dcterms:modified>
</cp:coreProperties>
</file>

<file path=docProps/thumbnail.jpeg>
</file>